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4"/>
  </p:notesMasterIdLst>
  <p:sldIdLst>
    <p:sldId id="336" r:id="rId2"/>
    <p:sldId id="257" r:id="rId3"/>
    <p:sldId id="389" r:id="rId4"/>
    <p:sldId id="372" r:id="rId5"/>
    <p:sldId id="285" r:id="rId6"/>
    <p:sldId id="355" r:id="rId7"/>
    <p:sldId id="356" r:id="rId8"/>
    <p:sldId id="357" r:id="rId9"/>
    <p:sldId id="358" r:id="rId10"/>
    <p:sldId id="380" r:id="rId11"/>
    <p:sldId id="383" r:id="rId12"/>
    <p:sldId id="378" r:id="rId13"/>
    <p:sldId id="286" r:id="rId14"/>
    <p:sldId id="377" r:id="rId15"/>
    <p:sldId id="360" r:id="rId16"/>
    <p:sldId id="379" r:id="rId17"/>
    <p:sldId id="391" r:id="rId18"/>
    <p:sldId id="367" r:id="rId19"/>
    <p:sldId id="368" r:id="rId20"/>
    <p:sldId id="256" r:id="rId21"/>
    <p:sldId id="366" r:id="rId22"/>
    <p:sldId id="287" r:id="rId23"/>
    <p:sldId id="382" r:id="rId24"/>
    <p:sldId id="381" r:id="rId25"/>
    <p:sldId id="288" r:id="rId26"/>
    <p:sldId id="345" r:id="rId27"/>
    <p:sldId id="348" r:id="rId28"/>
    <p:sldId id="261" r:id="rId29"/>
    <p:sldId id="262" r:id="rId30"/>
    <p:sldId id="269" r:id="rId31"/>
    <p:sldId id="270" r:id="rId32"/>
    <p:sldId id="273" r:id="rId33"/>
    <p:sldId id="274" r:id="rId34"/>
    <p:sldId id="275" r:id="rId35"/>
    <p:sldId id="276" r:id="rId36"/>
    <p:sldId id="369" r:id="rId37"/>
    <p:sldId id="370" r:id="rId38"/>
    <p:sldId id="302" r:id="rId39"/>
    <p:sldId id="304" r:id="rId40"/>
    <p:sldId id="342" r:id="rId41"/>
    <p:sldId id="390" r:id="rId42"/>
    <p:sldId id="313" r:id="rId43"/>
    <p:sldId id="314" r:id="rId44"/>
    <p:sldId id="315" r:id="rId45"/>
    <p:sldId id="387" r:id="rId46"/>
    <p:sldId id="316" r:id="rId47"/>
    <p:sldId id="38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85" r:id="rId59"/>
    <p:sldId id="332" r:id="rId60"/>
    <p:sldId id="333" r:id="rId61"/>
    <p:sldId id="334" r:id="rId62"/>
    <p:sldId id="351" r:id="rId63"/>
  </p:sldIdLst>
  <p:sldSz cx="7772400" cy="10058400"/>
  <p:notesSz cx="6950075" cy="92360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AE5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11199-0729-42EB-B3C4-06401FFEF31E}" v="10" dt="2025-01-06T18:38:43.101"/>
    <p1510:client id="{EE4DF6D6-BBDC-4CBD-B98E-3315BF3F70D3}" v="3" dt="2025-01-23T18:05:03.4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036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D77DE-EFFE-44D0-AD69-B68D3867DB9C}" type="doc">
      <dgm:prSet loTypeId="urn:microsoft.com/office/officeart/2016/7/layout/VerticalDownArrowProcess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BABD3A-C593-45FD-8CB8-DF11DDB3DB17}">
      <dgm:prSet/>
      <dgm:spPr/>
      <dgm:t>
        <a:bodyPr/>
        <a:lstStyle/>
        <a:p>
          <a:pPr>
            <a:buFontTx/>
            <a:buNone/>
          </a:pPr>
          <a:r>
            <a:rPr lang="en-US"/>
            <a:t>6400 / 6500		4-13 			</a:t>
          </a:r>
        </a:p>
        <a:p>
          <a:pPr>
            <a:buFontTx/>
            <a:buNone/>
          </a:pPr>
          <a:r>
            <a:rPr lang="en-US"/>
            <a:t>6400 Dining		14-15</a:t>
          </a:r>
        </a:p>
        <a:p>
          <a:pPr>
            <a:buFontTx/>
            <a:buNone/>
          </a:pPr>
          <a:r>
            <a:rPr lang="en-US"/>
            <a:t>2676 Nassau		16-17</a:t>
          </a:r>
        </a:p>
        <a:p>
          <a:pPr>
            <a:buFontTx/>
            <a:buNone/>
          </a:pPr>
          <a:r>
            <a:rPr lang="en-US"/>
            <a:t>2685 </a:t>
          </a:r>
          <a:r>
            <a:rPr lang="en-US" err="1"/>
            <a:t>Chalfonte</a:t>
          </a:r>
          <a:r>
            <a:rPr lang="en-US"/>
            <a:t>		18-21	 			</a:t>
          </a:r>
        </a:p>
      </dgm:t>
    </dgm:pt>
    <dgm:pt modelId="{7F8EF8A0-4B00-4C3F-BDBB-F3CF61A90FF1}" type="parTrans" cxnId="{1E0C4B6A-93BA-4805-9FF8-F693E070A27E}">
      <dgm:prSet/>
      <dgm:spPr/>
      <dgm:t>
        <a:bodyPr/>
        <a:lstStyle/>
        <a:p>
          <a:endParaRPr lang="en-US"/>
        </a:p>
      </dgm:t>
    </dgm:pt>
    <dgm:pt modelId="{B521CA70-CE88-4C5F-99B1-BE57269F857F}" type="sibTrans" cxnId="{1E0C4B6A-93BA-4805-9FF8-F693E070A27E}">
      <dgm:prSet/>
      <dgm:spPr/>
      <dgm:t>
        <a:bodyPr/>
        <a:lstStyle/>
        <a:p>
          <a:endParaRPr lang="en-US"/>
        </a:p>
      </dgm:t>
    </dgm:pt>
    <dgm:pt modelId="{EA7DCDA6-39E7-44E9-8A26-445816BE489D}">
      <dgm:prSet/>
      <dgm:spPr/>
      <dgm:t>
        <a:bodyPr/>
        <a:lstStyle/>
        <a:p>
          <a:r>
            <a:rPr lang="en-US"/>
            <a:t>Outdoor Upholstered</a:t>
          </a:r>
        </a:p>
      </dgm:t>
    </dgm:pt>
    <dgm:pt modelId="{1385D032-0AA7-433F-9305-972C7D8D7939}" type="parTrans" cxnId="{9E7C98FE-AF58-45AF-8D0E-D44EE4592D6C}">
      <dgm:prSet/>
      <dgm:spPr/>
      <dgm:t>
        <a:bodyPr/>
        <a:lstStyle/>
        <a:p>
          <a:endParaRPr lang="en-US"/>
        </a:p>
      </dgm:t>
    </dgm:pt>
    <dgm:pt modelId="{BEBD98D5-51A6-4765-87D6-E3841320CE3C}" type="sibTrans" cxnId="{9E7C98FE-AF58-45AF-8D0E-D44EE4592D6C}">
      <dgm:prSet/>
      <dgm:spPr/>
      <dgm:t>
        <a:bodyPr/>
        <a:lstStyle/>
        <a:p>
          <a:endParaRPr lang="en-US"/>
        </a:p>
      </dgm:t>
    </dgm:pt>
    <dgm:pt modelId="{801AAB64-A9BE-45F3-A23C-A7BA5B828DB5}">
      <dgm:prSet/>
      <dgm:spPr/>
      <dgm:t>
        <a:bodyPr/>
        <a:lstStyle/>
        <a:p>
          <a:r>
            <a:rPr lang="en-US"/>
            <a:t>Woven</a:t>
          </a:r>
        </a:p>
      </dgm:t>
    </dgm:pt>
    <dgm:pt modelId="{6BA5E6B2-551D-4FB3-BF56-2F1ABEEAC130}" type="parTrans" cxnId="{467C5B66-13DC-49D1-80E2-1D63385847AA}">
      <dgm:prSet/>
      <dgm:spPr/>
      <dgm:t>
        <a:bodyPr/>
        <a:lstStyle/>
        <a:p>
          <a:endParaRPr lang="en-US"/>
        </a:p>
      </dgm:t>
    </dgm:pt>
    <dgm:pt modelId="{786620FA-FC6B-415D-A331-731DC6154514}" type="sibTrans" cxnId="{467C5B66-13DC-49D1-80E2-1D63385847AA}">
      <dgm:prSet/>
      <dgm:spPr/>
      <dgm:t>
        <a:bodyPr/>
        <a:lstStyle/>
        <a:p>
          <a:endParaRPr lang="en-US"/>
        </a:p>
      </dgm:t>
    </dgm:pt>
    <dgm:pt modelId="{F7620B45-A662-4B17-8E03-0D5BF3D9EC68}">
      <dgm:prSet/>
      <dgm:spPr/>
      <dgm:t>
        <a:bodyPr/>
        <a:lstStyle/>
        <a:p>
          <a:r>
            <a:rPr lang="en-US"/>
            <a:t>Fire Tables</a:t>
          </a:r>
        </a:p>
      </dgm:t>
    </dgm:pt>
    <dgm:pt modelId="{F06DEE3D-9A76-4950-AD14-731ECA87AD4D}" type="parTrans" cxnId="{FA8DAA30-9814-4AFB-AF2B-02D0AC56A090}">
      <dgm:prSet/>
      <dgm:spPr/>
      <dgm:t>
        <a:bodyPr/>
        <a:lstStyle/>
        <a:p>
          <a:endParaRPr lang="en-US"/>
        </a:p>
      </dgm:t>
    </dgm:pt>
    <dgm:pt modelId="{2714B936-2102-4D6B-9585-7CF7742F7E64}" type="sibTrans" cxnId="{FA8DAA30-9814-4AFB-AF2B-02D0AC56A090}">
      <dgm:prSet/>
      <dgm:spPr/>
      <dgm:t>
        <a:bodyPr/>
        <a:lstStyle/>
        <a:p>
          <a:endParaRPr lang="en-US"/>
        </a:p>
      </dgm:t>
    </dgm:pt>
    <dgm:pt modelId="{24B0207F-A193-4F3D-B138-11E889179D19}">
      <dgm:prSet/>
      <dgm:spPr/>
      <dgm:t>
        <a:bodyPr/>
        <a:lstStyle/>
        <a:p>
          <a:r>
            <a:rPr lang="en-US"/>
            <a:t>Cushions</a:t>
          </a:r>
        </a:p>
      </dgm:t>
    </dgm:pt>
    <dgm:pt modelId="{B6965CCB-5178-41C6-A722-5972188CC125}" type="parTrans" cxnId="{4ADF789E-A2F2-4404-95AC-2E05B45A0A2F}">
      <dgm:prSet/>
      <dgm:spPr/>
      <dgm:t>
        <a:bodyPr/>
        <a:lstStyle/>
        <a:p>
          <a:endParaRPr lang="en-US"/>
        </a:p>
      </dgm:t>
    </dgm:pt>
    <dgm:pt modelId="{EF9ED4C6-1697-4D19-A0BB-3D0D253A6EB8}" type="sibTrans" cxnId="{4ADF789E-A2F2-4404-95AC-2E05B45A0A2F}">
      <dgm:prSet/>
      <dgm:spPr/>
      <dgm:t>
        <a:bodyPr/>
        <a:lstStyle/>
        <a:p>
          <a:endParaRPr lang="en-US"/>
        </a:p>
      </dgm:t>
    </dgm:pt>
    <dgm:pt modelId="{3ECA076C-8BD3-47CC-863B-606D7D9DE2F1}">
      <dgm:prSet/>
      <dgm:spPr/>
      <dgm:t>
        <a:bodyPr/>
        <a:lstStyle/>
        <a:p>
          <a:r>
            <a:rPr lang="en-US"/>
            <a:t>Furniture Covers</a:t>
          </a:r>
        </a:p>
      </dgm:t>
    </dgm:pt>
    <dgm:pt modelId="{8667D6A5-3E5B-4264-8D1E-E57F6C7E58DF}" type="parTrans" cxnId="{4B694F5F-E1C0-4BB0-9F07-AF341ADE6DC1}">
      <dgm:prSet/>
      <dgm:spPr/>
      <dgm:t>
        <a:bodyPr/>
        <a:lstStyle/>
        <a:p>
          <a:endParaRPr lang="en-US"/>
        </a:p>
      </dgm:t>
    </dgm:pt>
    <dgm:pt modelId="{2F7A29FA-3082-46AA-9F31-30152178814F}" type="sibTrans" cxnId="{4B694F5F-E1C0-4BB0-9F07-AF341ADE6DC1}">
      <dgm:prSet/>
      <dgm:spPr/>
      <dgm:t>
        <a:bodyPr/>
        <a:lstStyle/>
        <a:p>
          <a:endParaRPr lang="en-US"/>
        </a:p>
      </dgm:t>
    </dgm:pt>
    <dgm:pt modelId="{5057C0F6-F0F5-4AA5-8B94-781BAE786B3B}">
      <dgm:prSet/>
      <dgm:spPr/>
      <dgm:t>
        <a:bodyPr/>
        <a:lstStyle/>
        <a:p>
          <a:r>
            <a:rPr lang="en-US"/>
            <a:t>Warranty</a:t>
          </a:r>
        </a:p>
      </dgm:t>
    </dgm:pt>
    <dgm:pt modelId="{49C5C8B0-D554-4CFA-A712-2F10210A8CCD}" type="parTrans" cxnId="{1A89BA26-5270-45F3-94BC-F859A441BE3E}">
      <dgm:prSet/>
      <dgm:spPr/>
      <dgm:t>
        <a:bodyPr/>
        <a:lstStyle/>
        <a:p>
          <a:endParaRPr lang="en-US"/>
        </a:p>
      </dgm:t>
    </dgm:pt>
    <dgm:pt modelId="{106CF274-3B5D-4F4C-9CEA-4CCBE2EBEC04}" type="sibTrans" cxnId="{1A89BA26-5270-45F3-94BC-F859A441BE3E}">
      <dgm:prSet/>
      <dgm:spPr/>
      <dgm:t>
        <a:bodyPr/>
        <a:lstStyle/>
        <a:p>
          <a:endParaRPr lang="en-US"/>
        </a:p>
      </dgm:t>
    </dgm:pt>
    <dgm:pt modelId="{AABA5875-4B9A-4023-A035-933601BD181D}">
      <dgm:prSet/>
      <dgm:spPr/>
      <dgm:t>
        <a:bodyPr/>
        <a:lstStyle/>
        <a:p>
          <a:r>
            <a:rPr lang="en-US"/>
            <a:t>2001 </a:t>
          </a:r>
          <a:r>
            <a:rPr lang="en-US" err="1"/>
            <a:t>Tuscino</a:t>
          </a:r>
          <a:r>
            <a:rPr lang="en-US"/>
            <a:t>		22-25</a:t>
          </a:r>
        </a:p>
      </dgm:t>
    </dgm:pt>
    <dgm:pt modelId="{928C647D-E82F-486D-9306-1660FEDF5061}" type="parTrans" cxnId="{E84F79B7-3146-4B0A-8690-B33BB57D0C0A}">
      <dgm:prSet/>
      <dgm:spPr/>
      <dgm:t>
        <a:bodyPr/>
        <a:lstStyle/>
        <a:p>
          <a:endParaRPr lang="en-US"/>
        </a:p>
      </dgm:t>
    </dgm:pt>
    <dgm:pt modelId="{95ACBE05-B5A4-432D-9592-25861D985138}" type="sibTrans" cxnId="{E84F79B7-3146-4B0A-8690-B33BB57D0C0A}">
      <dgm:prSet/>
      <dgm:spPr/>
      <dgm:t>
        <a:bodyPr/>
        <a:lstStyle/>
        <a:p>
          <a:endParaRPr lang="en-US"/>
        </a:p>
      </dgm:t>
    </dgm:pt>
    <dgm:pt modelId="{1B73CC38-B9D9-4C36-950B-5D9843E7E2C8}">
      <dgm:prSet/>
      <dgm:spPr/>
      <dgm:t>
        <a:bodyPr/>
        <a:lstStyle/>
        <a:p>
          <a:r>
            <a:rPr lang="en-US"/>
            <a:t>Mixed Media</a:t>
          </a:r>
        </a:p>
      </dgm:t>
    </dgm:pt>
    <dgm:pt modelId="{03537E0E-B434-4C6A-9AFE-6D00F2E51650}" type="sibTrans" cxnId="{D9D64EA2-0F4A-472C-8B94-198DDEFE481C}">
      <dgm:prSet/>
      <dgm:spPr/>
      <dgm:t>
        <a:bodyPr/>
        <a:lstStyle/>
        <a:p>
          <a:endParaRPr lang="en-US"/>
        </a:p>
      </dgm:t>
    </dgm:pt>
    <dgm:pt modelId="{010BA2A6-1EE4-41D6-A1C6-3765C421B472}" type="parTrans" cxnId="{D9D64EA2-0F4A-472C-8B94-198DDEFE481C}">
      <dgm:prSet/>
      <dgm:spPr/>
      <dgm:t>
        <a:bodyPr/>
        <a:lstStyle/>
        <a:p>
          <a:endParaRPr lang="en-US"/>
        </a:p>
      </dgm:t>
    </dgm:pt>
    <dgm:pt modelId="{2E4D41AE-3903-40E5-8E20-8CE1757A775C}">
      <dgm:prSet/>
      <dgm:spPr/>
      <dgm:t>
        <a:bodyPr/>
        <a:lstStyle/>
        <a:p>
          <a:r>
            <a:rPr lang="en-US"/>
            <a:t>6510			26-27</a:t>
          </a:r>
        </a:p>
        <a:p>
          <a:r>
            <a:rPr lang="en-US"/>
            <a:t>275 Bainbridge		28-29</a:t>
          </a:r>
        </a:p>
        <a:p>
          <a:r>
            <a:rPr lang="en-US"/>
            <a:t>6518 Edgewater		30-31</a:t>
          </a:r>
        </a:p>
        <a:p>
          <a:r>
            <a:rPr lang="en-US"/>
            <a:t>4331 Grand Stafford	32-33</a:t>
          </a:r>
        </a:p>
        <a:p>
          <a:r>
            <a:rPr lang="en-US"/>
            <a:t>4302 Lakeside		34-35</a:t>
          </a:r>
        </a:p>
        <a:p>
          <a:r>
            <a:rPr lang="en-US"/>
            <a:t>5306 Sydney		36-37</a:t>
          </a:r>
        </a:p>
      </dgm:t>
    </dgm:pt>
    <dgm:pt modelId="{213D7F86-63CE-4E41-88C8-1C5206E5F08A}" type="parTrans" cxnId="{87087FFB-F008-4194-9D95-CF08514501A6}">
      <dgm:prSet/>
      <dgm:spPr/>
      <dgm:t>
        <a:bodyPr/>
        <a:lstStyle/>
        <a:p>
          <a:endParaRPr lang="en-US"/>
        </a:p>
      </dgm:t>
    </dgm:pt>
    <dgm:pt modelId="{7161B78C-5354-4B1D-8435-C14F675C11D8}" type="sibTrans" cxnId="{87087FFB-F008-4194-9D95-CF08514501A6}">
      <dgm:prSet/>
      <dgm:spPr/>
      <dgm:t>
        <a:bodyPr/>
        <a:lstStyle/>
        <a:p>
          <a:endParaRPr lang="en-US"/>
        </a:p>
      </dgm:t>
    </dgm:pt>
    <dgm:pt modelId="{91171627-A0F7-4C79-B179-89994990CE3F}">
      <dgm:prSet/>
      <dgm:spPr/>
      <dgm:t>
        <a:bodyPr/>
        <a:lstStyle/>
        <a:p>
          <a:r>
            <a:rPr lang="en-US"/>
            <a:t>5319 			38-39</a:t>
          </a:r>
        </a:p>
      </dgm:t>
    </dgm:pt>
    <dgm:pt modelId="{DEB459EA-3732-4FDD-AB52-1A1284DDAC81}" type="parTrans" cxnId="{C9AF820C-0E88-40DE-A7F2-BC6A93F1AEE4}">
      <dgm:prSet/>
      <dgm:spPr/>
      <dgm:t>
        <a:bodyPr/>
        <a:lstStyle/>
        <a:p>
          <a:endParaRPr lang="en-US"/>
        </a:p>
      </dgm:t>
    </dgm:pt>
    <dgm:pt modelId="{F7C810F5-FB8E-4015-9CD3-A74961F7E62A}" type="sibTrans" cxnId="{C9AF820C-0E88-40DE-A7F2-BC6A93F1AEE4}">
      <dgm:prSet/>
      <dgm:spPr/>
      <dgm:t>
        <a:bodyPr/>
        <a:lstStyle/>
        <a:p>
          <a:endParaRPr lang="en-US"/>
        </a:p>
      </dgm:t>
    </dgm:pt>
    <dgm:pt modelId="{607A76C1-8239-44BB-95AE-050107A31D05}">
      <dgm:prSet/>
      <dgm:spPr/>
      <dgm:t>
        <a:bodyPr/>
        <a:lstStyle/>
        <a:p>
          <a:r>
            <a:rPr lang="en-US"/>
            <a:t>Quick Ship 		40</a:t>
          </a:r>
        </a:p>
        <a:p>
          <a:r>
            <a:rPr lang="en-US"/>
            <a:t>Custom			41</a:t>
          </a:r>
        </a:p>
        <a:p>
          <a:r>
            <a:rPr lang="en-US"/>
            <a:t>Fabrics			42-45</a:t>
          </a:r>
        </a:p>
      </dgm:t>
    </dgm:pt>
    <dgm:pt modelId="{693CBFB9-391E-422D-BFBA-6A3F43888502}" type="parTrans" cxnId="{37011245-607C-40CA-BC89-8DB97F734116}">
      <dgm:prSet/>
      <dgm:spPr/>
      <dgm:t>
        <a:bodyPr/>
        <a:lstStyle/>
        <a:p>
          <a:endParaRPr lang="en-US"/>
        </a:p>
      </dgm:t>
    </dgm:pt>
    <dgm:pt modelId="{0451F28A-CE75-4BF9-A0A9-1C03014EC2E6}" type="sibTrans" cxnId="{37011245-607C-40CA-BC89-8DB97F734116}">
      <dgm:prSet/>
      <dgm:spPr/>
      <dgm:t>
        <a:bodyPr/>
        <a:lstStyle/>
        <a:p>
          <a:endParaRPr lang="en-US"/>
        </a:p>
      </dgm:t>
    </dgm:pt>
    <dgm:pt modelId="{5525A6BE-70D6-4A8A-A12D-25C7E2B87CDE}">
      <dgm:prSet/>
      <dgm:spPr/>
      <dgm:t>
        <a:bodyPr/>
        <a:lstStyle/>
        <a:p>
          <a:r>
            <a:rPr lang="en-US"/>
            <a:t>Dealer Program		46-57</a:t>
          </a:r>
        </a:p>
        <a:p>
          <a:r>
            <a:rPr lang="en-US"/>
            <a:t>Custom Covers		58</a:t>
          </a:r>
        </a:p>
      </dgm:t>
    </dgm:pt>
    <dgm:pt modelId="{C222F688-1ECD-401B-894F-7D6DE7D7E43D}" type="parTrans" cxnId="{9D049FED-55D3-4018-8770-ACAB1ACF5B4B}">
      <dgm:prSet/>
      <dgm:spPr/>
      <dgm:t>
        <a:bodyPr/>
        <a:lstStyle/>
        <a:p>
          <a:endParaRPr lang="en-US"/>
        </a:p>
      </dgm:t>
    </dgm:pt>
    <dgm:pt modelId="{F648290A-022D-4AF4-9BF0-498665F33E9F}" type="sibTrans" cxnId="{9D049FED-55D3-4018-8770-ACAB1ACF5B4B}">
      <dgm:prSet/>
      <dgm:spPr/>
      <dgm:t>
        <a:bodyPr/>
        <a:lstStyle/>
        <a:p>
          <a:endParaRPr lang="en-US"/>
        </a:p>
      </dgm:t>
    </dgm:pt>
    <dgm:pt modelId="{0C02AFFD-10EF-428D-A407-19C3C6369112}">
      <dgm:prSet/>
      <dgm:spPr/>
      <dgm:t>
        <a:bodyPr/>
        <a:lstStyle/>
        <a:p>
          <a:r>
            <a:rPr lang="en-US"/>
            <a:t>			59-61</a:t>
          </a:r>
        </a:p>
      </dgm:t>
    </dgm:pt>
    <dgm:pt modelId="{7E1CC9D1-0022-4937-8A9C-A2A49D3D34BC}" type="parTrans" cxnId="{688E6C0B-84F3-46D5-83E3-2BCC3EFFA2F6}">
      <dgm:prSet/>
      <dgm:spPr/>
      <dgm:t>
        <a:bodyPr/>
        <a:lstStyle/>
        <a:p>
          <a:endParaRPr lang="en-US"/>
        </a:p>
      </dgm:t>
    </dgm:pt>
    <dgm:pt modelId="{EC63DAFF-3A82-404B-B0E4-3EBAC73018E2}" type="sibTrans" cxnId="{688E6C0B-84F3-46D5-83E3-2BCC3EFFA2F6}">
      <dgm:prSet/>
      <dgm:spPr/>
      <dgm:t>
        <a:bodyPr/>
        <a:lstStyle/>
        <a:p>
          <a:endParaRPr lang="en-US"/>
        </a:p>
      </dgm:t>
    </dgm:pt>
    <dgm:pt modelId="{94E117BA-6634-448E-963D-25EED6840CC1}" type="pres">
      <dgm:prSet presAssocID="{38BD77DE-EFFE-44D0-AD69-B68D3867DB9C}" presName="Name0" presStyleCnt="0">
        <dgm:presLayoutVars>
          <dgm:dir/>
          <dgm:animLvl val="lvl"/>
          <dgm:resizeHandles val="exact"/>
        </dgm:presLayoutVars>
      </dgm:prSet>
      <dgm:spPr/>
    </dgm:pt>
    <dgm:pt modelId="{8D498103-263E-4B8E-B6E3-7B1EEB8C2CDA}" type="pres">
      <dgm:prSet presAssocID="{5057C0F6-F0F5-4AA5-8B94-781BAE786B3B}" presName="boxAndChildren" presStyleCnt="0"/>
      <dgm:spPr/>
    </dgm:pt>
    <dgm:pt modelId="{EE502132-A0DA-4C74-A5A6-3AF8C5281D80}" type="pres">
      <dgm:prSet presAssocID="{5057C0F6-F0F5-4AA5-8B94-781BAE786B3B}" presName="parentTextBox" presStyleLbl="alignNode1" presStyleIdx="0" presStyleCnt="7"/>
      <dgm:spPr/>
    </dgm:pt>
    <dgm:pt modelId="{47E46862-1F57-4CD9-A998-41E85D6BC1C9}" type="pres">
      <dgm:prSet presAssocID="{5057C0F6-F0F5-4AA5-8B94-781BAE786B3B}" presName="descendantBox" presStyleLbl="bgAccFollowNode1" presStyleIdx="0" presStyleCnt="7"/>
      <dgm:spPr/>
    </dgm:pt>
    <dgm:pt modelId="{EFCD30CB-D729-4861-8885-E2EA75E0D234}" type="pres">
      <dgm:prSet presAssocID="{2F7A29FA-3082-46AA-9F31-30152178814F}" presName="sp" presStyleCnt="0"/>
      <dgm:spPr/>
    </dgm:pt>
    <dgm:pt modelId="{9DD306C4-A53F-4F6F-9474-5CB1DA8BA25F}" type="pres">
      <dgm:prSet presAssocID="{3ECA076C-8BD3-47CC-863B-606D7D9DE2F1}" presName="arrowAndChildren" presStyleCnt="0"/>
      <dgm:spPr/>
    </dgm:pt>
    <dgm:pt modelId="{877146F1-FC8B-40CC-A8C3-907385157174}" type="pres">
      <dgm:prSet presAssocID="{3ECA076C-8BD3-47CC-863B-606D7D9DE2F1}" presName="parentTextArrow" presStyleLbl="node1" presStyleIdx="0" presStyleCnt="0"/>
      <dgm:spPr/>
    </dgm:pt>
    <dgm:pt modelId="{DBE8BB17-7F3A-4171-B6CF-EE40AEA35F71}" type="pres">
      <dgm:prSet presAssocID="{3ECA076C-8BD3-47CC-863B-606D7D9DE2F1}" presName="arrow" presStyleLbl="alignNode1" presStyleIdx="1" presStyleCnt="7"/>
      <dgm:spPr/>
    </dgm:pt>
    <dgm:pt modelId="{5ADE1FFF-8501-4D2B-9438-1D9AAB51DF7A}" type="pres">
      <dgm:prSet presAssocID="{3ECA076C-8BD3-47CC-863B-606D7D9DE2F1}" presName="descendantArrow" presStyleLbl="bgAccFollowNode1" presStyleIdx="1" presStyleCnt="7"/>
      <dgm:spPr/>
    </dgm:pt>
    <dgm:pt modelId="{9FD8C904-FA26-4485-838D-6BBAEFA705E3}" type="pres">
      <dgm:prSet presAssocID="{EF9ED4C6-1697-4D19-A0BB-3D0D253A6EB8}" presName="sp" presStyleCnt="0"/>
      <dgm:spPr/>
    </dgm:pt>
    <dgm:pt modelId="{77B7737A-ADE0-4952-944D-DC3526CFA5B7}" type="pres">
      <dgm:prSet presAssocID="{24B0207F-A193-4F3D-B138-11E889179D19}" presName="arrowAndChildren" presStyleCnt="0"/>
      <dgm:spPr/>
    </dgm:pt>
    <dgm:pt modelId="{A6F2CFB4-9E9E-437A-AC50-8656E82284DA}" type="pres">
      <dgm:prSet presAssocID="{24B0207F-A193-4F3D-B138-11E889179D19}" presName="parentTextArrow" presStyleLbl="node1" presStyleIdx="0" presStyleCnt="0"/>
      <dgm:spPr/>
    </dgm:pt>
    <dgm:pt modelId="{EAF247CF-D93B-4E13-AD2E-5CF93B990469}" type="pres">
      <dgm:prSet presAssocID="{24B0207F-A193-4F3D-B138-11E889179D19}" presName="arrow" presStyleLbl="alignNode1" presStyleIdx="2" presStyleCnt="7"/>
      <dgm:spPr/>
    </dgm:pt>
    <dgm:pt modelId="{F4202278-14A2-4A8F-AAD4-ECE572A019C2}" type="pres">
      <dgm:prSet presAssocID="{24B0207F-A193-4F3D-B138-11E889179D19}" presName="descendantArrow" presStyleLbl="bgAccFollowNode1" presStyleIdx="2" presStyleCnt="7"/>
      <dgm:spPr/>
    </dgm:pt>
    <dgm:pt modelId="{462508E0-9739-4F74-9A28-EFADF66A7BDC}" type="pres">
      <dgm:prSet presAssocID="{2714B936-2102-4D6B-9585-7CF7742F7E64}" presName="sp" presStyleCnt="0"/>
      <dgm:spPr/>
    </dgm:pt>
    <dgm:pt modelId="{4E23508F-6780-42BA-B321-C99DF79D01E6}" type="pres">
      <dgm:prSet presAssocID="{F7620B45-A662-4B17-8E03-0D5BF3D9EC68}" presName="arrowAndChildren" presStyleCnt="0"/>
      <dgm:spPr/>
    </dgm:pt>
    <dgm:pt modelId="{694A2225-B750-4FBC-9E22-F29D560119B2}" type="pres">
      <dgm:prSet presAssocID="{F7620B45-A662-4B17-8E03-0D5BF3D9EC68}" presName="parentTextArrow" presStyleLbl="node1" presStyleIdx="0" presStyleCnt="0"/>
      <dgm:spPr/>
    </dgm:pt>
    <dgm:pt modelId="{205A5E7A-0D62-401E-8F4B-7B735C92E926}" type="pres">
      <dgm:prSet presAssocID="{F7620B45-A662-4B17-8E03-0D5BF3D9EC68}" presName="arrow" presStyleLbl="alignNode1" presStyleIdx="3" presStyleCnt="7"/>
      <dgm:spPr/>
    </dgm:pt>
    <dgm:pt modelId="{7C2DFDCE-F9BA-4B02-B61B-D66067851A04}" type="pres">
      <dgm:prSet presAssocID="{F7620B45-A662-4B17-8E03-0D5BF3D9EC68}" presName="descendantArrow" presStyleLbl="bgAccFollowNode1" presStyleIdx="3" presStyleCnt="7"/>
      <dgm:spPr/>
    </dgm:pt>
    <dgm:pt modelId="{D1BAB6E3-422F-45C6-BC94-E531078737B0}" type="pres">
      <dgm:prSet presAssocID="{786620FA-FC6B-415D-A331-731DC6154514}" presName="sp" presStyleCnt="0"/>
      <dgm:spPr/>
    </dgm:pt>
    <dgm:pt modelId="{96CF110E-578F-4D2E-A61E-E701B149EC26}" type="pres">
      <dgm:prSet presAssocID="{801AAB64-A9BE-45F3-A23C-A7BA5B828DB5}" presName="arrowAndChildren" presStyleCnt="0"/>
      <dgm:spPr/>
    </dgm:pt>
    <dgm:pt modelId="{ACC4D1F5-FA0D-48FC-B86C-B114BD949B03}" type="pres">
      <dgm:prSet presAssocID="{801AAB64-A9BE-45F3-A23C-A7BA5B828DB5}" presName="parentTextArrow" presStyleLbl="node1" presStyleIdx="0" presStyleCnt="0"/>
      <dgm:spPr/>
    </dgm:pt>
    <dgm:pt modelId="{E5C69364-6D4C-4D4D-9CCF-B46CB5659B5D}" type="pres">
      <dgm:prSet presAssocID="{801AAB64-A9BE-45F3-A23C-A7BA5B828DB5}" presName="arrow" presStyleLbl="alignNode1" presStyleIdx="4" presStyleCnt="7" custScaleY="184648"/>
      <dgm:spPr/>
    </dgm:pt>
    <dgm:pt modelId="{EFD6A2C4-6E97-4F59-8ED2-B0C9FB269A8B}" type="pres">
      <dgm:prSet presAssocID="{801AAB64-A9BE-45F3-A23C-A7BA5B828DB5}" presName="descendantArrow" presStyleLbl="bgAccFollowNode1" presStyleIdx="4" presStyleCnt="7" custScaleY="231849" custLinFactNeighborX="181"/>
      <dgm:spPr/>
    </dgm:pt>
    <dgm:pt modelId="{7A5F6061-4414-44D6-B84D-E3D5C897B5B7}" type="pres">
      <dgm:prSet presAssocID="{BEBD98D5-51A6-4765-87D6-E3841320CE3C}" presName="sp" presStyleCnt="0"/>
      <dgm:spPr/>
    </dgm:pt>
    <dgm:pt modelId="{D9AA0687-DB05-4AF3-8737-C87A2DA8F1B9}" type="pres">
      <dgm:prSet presAssocID="{EA7DCDA6-39E7-44E9-8A26-445816BE489D}" presName="arrowAndChildren" presStyleCnt="0"/>
      <dgm:spPr/>
    </dgm:pt>
    <dgm:pt modelId="{960FF7FA-71C7-4AD7-99E3-F786989C927B}" type="pres">
      <dgm:prSet presAssocID="{EA7DCDA6-39E7-44E9-8A26-445816BE489D}" presName="parentTextArrow" presStyleLbl="node1" presStyleIdx="0" presStyleCnt="0"/>
      <dgm:spPr/>
    </dgm:pt>
    <dgm:pt modelId="{E0CB881B-AB36-409C-B678-B3812AE34E29}" type="pres">
      <dgm:prSet presAssocID="{EA7DCDA6-39E7-44E9-8A26-445816BE489D}" presName="arrow" presStyleLbl="alignNode1" presStyleIdx="5" presStyleCnt="7"/>
      <dgm:spPr/>
    </dgm:pt>
    <dgm:pt modelId="{01999520-E8D9-47D7-A0AE-8CF4B0AD2AD9}" type="pres">
      <dgm:prSet presAssocID="{EA7DCDA6-39E7-44E9-8A26-445816BE489D}" presName="descendantArrow" presStyleLbl="bgAccFollowNode1" presStyleIdx="5" presStyleCnt="7"/>
      <dgm:spPr/>
    </dgm:pt>
    <dgm:pt modelId="{750B1223-B959-41ED-A6CF-4BD44C114DBF}" type="pres">
      <dgm:prSet presAssocID="{03537E0E-B434-4C6A-9AFE-6D00F2E51650}" presName="sp" presStyleCnt="0"/>
      <dgm:spPr/>
    </dgm:pt>
    <dgm:pt modelId="{5F060B0F-0196-426D-B9F0-16221FCB91A3}" type="pres">
      <dgm:prSet presAssocID="{1B73CC38-B9D9-4C36-950B-5D9843E7E2C8}" presName="arrowAndChildren" presStyleCnt="0"/>
      <dgm:spPr/>
    </dgm:pt>
    <dgm:pt modelId="{9754A032-8487-49DC-A170-F4522CC89D38}" type="pres">
      <dgm:prSet presAssocID="{1B73CC38-B9D9-4C36-950B-5D9843E7E2C8}" presName="parentTextArrow" presStyleLbl="node1" presStyleIdx="0" presStyleCnt="0"/>
      <dgm:spPr/>
    </dgm:pt>
    <dgm:pt modelId="{D5D54058-9BE0-4E92-9634-42FBE20F62D1}" type="pres">
      <dgm:prSet presAssocID="{1B73CC38-B9D9-4C36-950B-5D9843E7E2C8}" presName="arrow" presStyleLbl="alignNode1" presStyleIdx="6" presStyleCnt="7"/>
      <dgm:spPr/>
    </dgm:pt>
    <dgm:pt modelId="{5114E7E5-FF20-4BE5-B962-B5817031BE1E}" type="pres">
      <dgm:prSet presAssocID="{1B73CC38-B9D9-4C36-950B-5D9843E7E2C8}" presName="descendantArrow" presStyleLbl="bgAccFollowNode1" presStyleIdx="6" presStyleCnt="7" custScaleY="148979"/>
      <dgm:spPr/>
    </dgm:pt>
  </dgm:ptLst>
  <dgm:cxnLst>
    <dgm:cxn modelId="{DF5FCC00-1822-4BAC-9F1C-9366E49439B4}" type="presOf" srcId="{24B0207F-A193-4F3D-B138-11E889179D19}" destId="{EAF247CF-D93B-4E13-AD2E-5CF93B990469}" srcOrd="1" destOrd="0" presId="urn:microsoft.com/office/officeart/2016/7/layout/VerticalDownArrowProcess"/>
    <dgm:cxn modelId="{738BE804-EC9D-4F42-BAB4-C7656FB44670}" type="presOf" srcId="{5525A6BE-70D6-4A8A-A12D-25C7E2B87CDE}" destId="{5ADE1FFF-8501-4D2B-9438-1D9AAB51DF7A}" srcOrd="0" destOrd="0" presId="urn:microsoft.com/office/officeart/2016/7/layout/VerticalDownArrowProcess"/>
    <dgm:cxn modelId="{8C8F1909-B7D8-45B2-9FB6-7A5836D77B35}" type="presOf" srcId="{1B73CC38-B9D9-4C36-950B-5D9843E7E2C8}" destId="{D5D54058-9BE0-4E92-9634-42FBE20F62D1}" srcOrd="1" destOrd="0" presId="urn:microsoft.com/office/officeart/2016/7/layout/VerticalDownArrowProcess"/>
    <dgm:cxn modelId="{688E6C0B-84F3-46D5-83E3-2BCC3EFFA2F6}" srcId="{5057C0F6-F0F5-4AA5-8B94-781BAE786B3B}" destId="{0C02AFFD-10EF-428D-A407-19C3C6369112}" srcOrd="0" destOrd="0" parTransId="{7E1CC9D1-0022-4937-8A9C-A2A49D3D34BC}" sibTransId="{EC63DAFF-3A82-404B-B0E4-3EBAC73018E2}"/>
    <dgm:cxn modelId="{C9AF820C-0E88-40DE-A7F2-BC6A93F1AEE4}" srcId="{F7620B45-A662-4B17-8E03-0D5BF3D9EC68}" destId="{91171627-A0F7-4C79-B179-89994990CE3F}" srcOrd="0" destOrd="0" parTransId="{DEB459EA-3732-4FDD-AB52-1A1284DDAC81}" sibTransId="{F7C810F5-FB8E-4015-9CD3-A74961F7E62A}"/>
    <dgm:cxn modelId="{1A89BA26-5270-45F3-94BC-F859A441BE3E}" srcId="{38BD77DE-EFFE-44D0-AD69-B68D3867DB9C}" destId="{5057C0F6-F0F5-4AA5-8B94-781BAE786B3B}" srcOrd="6" destOrd="0" parTransId="{49C5C8B0-D554-4CFA-A712-2F10210A8CCD}" sibTransId="{106CF274-3B5D-4F4C-9CEA-4CCBE2EBEC04}"/>
    <dgm:cxn modelId="{5B25AF29-9826-4D70-9C0B-119B49E54B5B}" type="presOf" srcId="{3ECA076C-8BD3-47CC-863B-606D7D9DE2F1}" destId="{DBE8BB17-7F3A-4171-B6CF-EE40AEA35F71}" srcOrd="1" destOrd="0" presId="urn:microsoft.com/office/officeart/2016/7/layout/VerticalDownArrowProcess"/>
    <dgm:cxn modelId="{DA7A8F2A-F63D-40CD-AE21-8081116F3CF5}" type="presOf" srcId="{38BD77DE-EFFE-44D0-AD69-B68D3867DB9C}" destId="{94E117BA-6634-448E-963D-25EED6840CC1}" srcOrd="0" destOrd="0" presId="urn:microsoft.com/office/officeart/2016/7/layout/VerticalDownArrowProcess"/>
    <dgm:cxn modelId="{FA8DAA30-9814-4AFB-AF2B-02D0AC56A090}" srcId="{38BD77DE-EFFE-44D0-AD69-B68D3867DB9C}" destId="{F7620B45-A662-4B17-8E03-0D5BF3D9EC68}" srcOrd="3" destOrd="0" parTransId="{F06DEE3D-9A76-4950-AD14-731ECA87AD4D}" sibTransId="{2714B936-2102-4D6B-9585-7CF7742F7E64}"/>
    <dgm:cxn modelId="{B7E98C31-82BD-4BD0-B95F-D043613A542D}" type="presOf" srcId="{F7620B45-A662-4B17-8E03-0D5BF3D9EC68}" destId="{205A5E7A-0D62-401E-8F4B-7B735C92E926}" srcOrd="1" destOrd="0" presId="urn:microsoft.com/office/officeart/2016/7/layout/VerticalDownArrowProcess"/>
    <dgm:cxn modelId="{4B694F5F-E1C0-4BB0-9F07-AF341ADE6DC1}" srcId="{38BD77DE-EFFE-44D0-AD69-B68D3867DB9C}" destId="{3ECA076C-8BD3-47CC-863B-606D7D9DE2F1}" srcOrd="5" destOrd="0" parTransId="{8667D6A5-3E5B-4264-8D1E-E57F6C7E58DF}" sibTransId="{2F7A29FA-3082-46AA-9F31-30152178814F}"/>
    <dgm:cxn modelId="{6387F542-E082-4EAF-AE04-23C0D98B4CDC}" type="presOf" srcId="{91171627-A0F7-4C79-B179-89994990CE3F}" destId="{7C2DFDCE-F9BA-4B02-B61B-D66067851A04}" srcOrd="0" destOrd="0" presId="urn:microsoft.com/office/officeart/2016/7/layout/VerticalDownArrowProcess"/>
    <dgm:cxn modelId="{37011245-607C-40CA-BC89-8DB97F734116}" srcId="{24B0207F-A193-4F3D-B138-11E889179D19}" destId="{607A76C1-8239-44BB-95AE-050107A31D05}" srcOrd="0" destOrd="0" parTransId="{693CBFB9-391E-422D-BFBA-6A3F43888502}" sibTransId="{0451F28A-CE75-4BF9-A0A9-1C03014EC2E6}"/>
    <dgm:cxn modelId="{467C5B66-13DC-49D1-80E2-1D63385847AA}" srcId="{38BD77DE-EFFE-44D0-AD69-B68D3867DB9C}" destId="{801AAB64-A9BE-45F3-A23C-A7BA5B828DB5}" srcOrd="2" destOrd="0" parTransId="{6BA5E6B2-551D-4FB3-BF56-2F1ABEEAC130}" sibTransId="{786620FA-FC6B-415D-A331-731DC6154514}"/>
    <dgm:cxn modelId="{011B0D69-FC25-4BCE-97AD-45FF7ADB6940}" type="presOf" srcId="{3ECA076C-8BD3-47CC-863B-606D7D9DE2F1}" destId="{877146F1-FC8B-40CC-A8C3-907385157174}" srcOrd="0" destOrd="0" presId="urn:microsoft.com/office/officeart/2016/7/layout/VerticalDownArrowProcess"/>
    <dgm:cxn modelId="{1E0C4B6A-93BA-4805-9FF8-F693E070A27E}" srcId="{1B73CC38-B9D9-4C36-950B-5D9843E7E2C8}" destId="{39BABD3A-C593-45FD-8CB8-DF11DDB3DB17}" srcOrd="0" destOrd="0" parTransId="{7F8EF8A0-4B00-4C3F-BDBB-F3CF61A90FF1}" sibTransId="{B521CA70-CE88-4C5F-99B1-BE57269F857F}"/>
    <dgm:cxn modelId="{FC57666F-ACEA-47E7-A2D0-6D9F8E2BF633}" type="presOf" srcId="{EA7DCDA6-39E7-44E9-8A26-445816BE489D}" destId="{E0CB881B-AB36-409C-B678-B3812AE34E29}" srcOrd="1" destOrd="0" presId="urn:microsoft.com/office/officeart/2016/7/layout/VerticalDownArrowProcess"/>
    <dgm:cxn modelId="{41F00888-1AAF-4EC5-9FA3-C4EF6EFAEEC8}" type="presOf" srcId="{801AAB64-A9BE-45F3-A23C-A7BA5B828DB5}" destId="{E5C69364-6D4C-4D4D-9CCF-B46CB5659B5D}" srcOrd="1" destOrd="0" presId="urn:microsoft.com/office/officeart/2016/7/layout/VerticalDownArrowProcess"/>
    <dgm:cxn modelId="{BBDC4096-4F86-4E11-8B69-8D84A41067FA}" type="presOf" srcId="{801AAB64-A9BE-45F3-A23C-A7BA5B828DB5}" destId="{ACC4D1F5-FA0D-48FC-B86C-B114BD949B03}" srcOrd="0" destOrd="0" presId="urn:microsoft.com/office/officeart/2016/7/layout/VerticalDownArrowProcess"/>
    <dgm:cxn modelId="{4ADF789E-A2F2-4404-95AC-2E05B45A0A2F}" srcId="{38BD77DE-EFFE-44D0-AD69-B68D3867DB9C}" destId="{24B0207F-A193-4F3D-B138-11E889179D19}" srcOrd="4" destOrd="0" parTransId="{B6965CCB-5178-41C6-A722-5972188CC125}" sibTransId="{EF9ED4C6-1697-4D19-A0BB-3D0D253A6EB8}"/>
    <dgm:cxn modelId="{463F979F-A597-46BA-ADCD-B2EF80CF3AA5}" type="presOf" srcId="{AABA5875-4B9A-4023-A035-933601BD181D}" destId="{01999520-E8D9-47D7-A0AE-8CF4B0AD2AD9}" srcOrd="0" destOrd="0" presId="urn:microsoft.com/office/officeart/2016/7/layout/VerticalDownArrowProcess"/>
    <dgm:cxn modelId="{D9D64EA2-0F4A-472C-8B94-198DDEFE481C}" srcId="{38BD77DE-EFFE-44D0-AD69-B68D3867DB9C}" destId="{1B73CC38-B9D9-4C36-950B-5D9843E7E2C8}" srcOrd="0" destOrd="0" parTransId="{010BA2A6-1EE4-41D6-A1C6-3765C421B472}" sibTransId="{03537E0E-B434-4C6A-9AFE-6D00F2E51650}"/>
    <dgm:cxn modelId="{912FB8AC-1026-4CD1-8DD5-7254D9E66A71}" type="presOf" srcId="{39BABD3A-C593-45FD-8CB8-DF11DDB3DB17}" destId="{5114E7E5-FF20-4BE5-B962-B5817031BE1E}" srcOrd="0" destOrd="0" presId="urn:microsoft.com/office/officeart/2016/7/layout/VerticalDownArrowProcess"/>
    <dgm:cxn modelId="{E84F79B7-3146-4B0A-8690-B33BB57D0C0A}" srcId="{EA7DCDA6-39E7-44E9-8A26-445816BE489D}" destId="{AABA5875-4B9A-4023-A035-933601BD181D}" srcOrd="0" destOrd="0" parTransId="{928C647D-E82F-486D-9306-1660FEDF5061}" sibTransId="{95ACBE05-B5A4-432D-9592-25861D985138}"/>
    <dgm:cxn modelId="{EAE43FC9-6E7C-4091-A525-012EEB3DE127}" type="presOf" srcId="{1B73CC38-B9D9-4C36-950B-5D9843E7E2C8}" destId="{9754A032-8487-49DC-A170-F4522CC89D38}" srcOrd="0" destOrd="0" presId="urn:microsoft.com/office/officeart/2016/7/layout/VerticalDownArrowProcess"/>
    <dgm:cxn modelId="{244308CC-5C31-4FDC-949D-C77AD3EBDC21}" type="presOf" srcId="{24B0207F-A193-4F3D-B138-11E889179D19}" destId="{A6F2CFB4-9E9E-437A-AC50-8656E82284DA}" srcOrd="0" destOrd="0" presId="urn:microsoft.com/office/officeart/2016/7/layout/VerticalDownArrowProcess"/>
    <dgm:cxn modelId="{8423D1D3-255E-4D4F-BC37-CE69E5098AD6}" type="presOf" srcId="{0C02AFFD-10EF-428D-A407-19C3C6369112}" destId="{47E46862-1F57-4CD9-A998-41E85D6BC1C9}" srcOrd="0" destOrd="0" presId="urn:microsoft.com/office/officeart/2016/7/layout/VerticalDownArrowProcess"/>
    <dgm:cxn modelId="{D2B81DD8-A02D-4E2C-B680-2E099E4869C0}" type="presOf" srcId="{607A76C1-8239-44BB-95AE-050107A31D05}" destId="{F4202278-14A2-4A8F-AAD4-ECE572A019C2}" srcOrd="0" destOrd="0" presId="urn:microsoft.com/office/officeart/2016/7/layout/VerticalDownArrowProcess"/>
    <dgm:cxn modelId="{B3C75AE1-A44F-4743-AB68-FC90E897AF33}" type="presOf" srcId="{F7620B45-A662-4B17-8E03-0D5BF3D9EC68}" destId="{694A2225-B750-4FBC-9E22-F29D560119B2}" srcOrd="0" destOrd="0" presId="urn:microsoft.com/office/officeart/2016/7/layout/VerticalDownArrowProcess"/>
    <dgm:cxn modelId="{68DE8CE3-3A17-49A6-8E84-ABE85701D5B8}" type="presOf" srcId="{2E4D41AE-3903-40E5-8E20-8CE1757A775C}" destId="{EFD6A2C4-6E97-4F59-8ED2-B0C9FB269A8B}" srcOrd="0" destOrd="0" presId="urn:microsoft.com/office/officeart/2016/7/layout/VerticalDownArrowProcess"/>
    <dgm:cxn modelId="{20E510E8-D60F-4615-9D8D-E98BC80238C4}" type="presOf" srcId="{5057C0F6-F0F5-4AA5-8B94-781BAE786B3B}" destId="{EE502132-A0DA-4C74-A5A6-3AF8C5281D80}" srcOrd="0" destOrd="0" presId="urn:microsoft.com/office/officeart/2016/7/layout/VerticalDownArrowProcess"/>
    <dgm:cxn modelId="{D23E0CE9-7002-4A71-9EC4-269F6B65FE49}" type="presOf" srcId="{EA7DCDA6-39E7-44E9-8A26-445816BE489D}" destId="{960FF7FA-71C7-4AD7-99E3-F786989C927B}" srcOrd="0" destOrd="0" presId="urn:microsoft.com/office/officeart/2016/7/layout/VerticalDownArrowProcess"/>
    <dgm:cxn modelId="{9D049FED-55D3-4018-8770-ACAB1ACF5B4B}" srcId="{3ECA076C-8BD3-47CC-863B-606D7D9DE2F1}" destId="{5525A6BE-70D6-4A8A-A12D-25C7E2B87CDE}" srcOrd="0" destOrd="0" parTransId="{C222F688-1ECD-401B-894F-7D6DE7D7E43D}" sibTransId="{F648290A-022D-4AF4-9BF0-498665F33E9F}"/>
    <dgm:cxn modelId="{87087FFB-F008-4194-9D95-CF08514501A6}" srcId="{801AAB64-A9BE-45F3-A23C-A7BA5B828DB5}" destId="{2E4D41AE-3903-40E5-8E20-8CE1757A775C}" srcOrd="0" destOrd="0" parTransId="{213D7F86-63CE-4E41-88C8-1C5206E5F08A}" sibTransId="{7161B78C-5354-4B1D-8435-C14F675C11D8}"/>
    <dgm:cxn modelId="{9E7C98FE-AF58-45AF-8D0E-D44EE4592D6C}" srcId="{38BD77DE-EFFE-44D0-AD69-B68D3867DB9C}" destId="{EA7DCDA6-39E7-44E9-8A26-445816BE489D}" srcOrd="1" destOrd="0" parTransId="{1385D032-0AA7-433F-9305-972C7D8D7939}" sibTransId="{BEBD98D5-51A6-4765-87D6-E3841320CE3C}"/>
    <dgm:cxn modelId="{C91F5027-6E76-40E9-9AE3-5069CF03E61D}" type="presParOf" srcId="{94E117BA-6634-448E-963D-25EED6840CC1}" destId="{8D498103-263E-4B8E-B6E3-7B1EEB8C2CDA}" srcOrd="0" destOrd="0" presId="urn:microsoft.com/office/officeart/2016/7/layout/VerticalDownArrowProcess"/>
    <dgm:cxn modelId="{718E5D34-49E7-4153-9508-7B64FEC7318B}" type="presParOf" srcId="{8D498103-263E-4B8E-B6E3-7B1EEB8C2CDA}" destId="{EE502132-A0DA-4C74-A5A6-3AF8C5281D80}" srcOrd="0" destOrd="0" presId="urn:microsoft.com/office/officeart/2016/7/layout/VerticalDownArrowProcess"/>
    <dgm:cxn modelId="{140CB3AE-308D-4F51-AA7F-FFDA8F4EAD46}" type="presParOf" srcId="{8D498103-263E-4B8E-B6E3-7B1EEB8C2CDA}" destId="{47E46862-1F57-4CD9-A998-41E85D6BC1C9}" srcOrd="1" destOrd="0" presId="urn:microsoft.com/office/officeart/2016/7/layout/VerticalDownArrowProcess"/>
    <dgm:cxn modelId="{B87CC860-6B33-4202-8489-5C8537FD99ED}" type="presParOf" srcId="{94E117BA-6634-448E-963D-25EED6840CC1}" destId="{EFCD30CB-D729-4861-8885-E2EA75E0D234}" srcOrd="1" destOrd="0" presId="urn:microsoft.com/office/officeart/2016/7/layout/VerticalDownArrowProcess"/>
    <dgm:cxn modelId="{F40ADD69-B53F-4918-9E6A-FCA338150910}" type="presParOf" srcId="{94E117BA-6634-448E-963D-25EED6840CC1}" destId="{9DD306C4-A53F-4F6F-9474-5CB1DA8BA25F}" srcOrd="2" destOrd="0" presId="urn:microsoft.com/office/officeart/2016/7/layout/VerticalDownArrowProcess"/>
    <dgm:cxn modelId="{088C2DC1-7B7A-4291-9520-27FAF2EC3209}" type="presParOf" srcId="{9DD306C4-A53F-4F6F-9474-5CB1DA8BA25F}" destId="{877146F1-FC8B-40CC-A8C3-907385157174}" srcOrd="0" destOrd="0" presId="urn:microsoft.com/office/officeart/2016/7/layout/VerticalDownArrowProcess"/>
    <dgm:cxn modelId="{F10EEBDA-8FA0-49F1-B307-7D96A287AA54}" type="presParOf" srcId="{9DD306C4-A53F-4F6F-9474-5CB1DA8BA25F}" destId="{DBE8BB17-7F3A-4171-B6CF-EE40AEA35F71}" srcOrd="1" destOrd="0" presId="urn:microsoft.com/office/officeart/2016/7/layout/VerticalDownArrowProcess"/>
    <dgm:cxn modelId="{A688731E-A548-45E1-B795-A3B457B9C08A}" type="presParOf" srcId="{9DD306C4-A53F-4F6F-9474-5CB1DA8BA25F}" destId="{5ADE1FFF-8501-4D2B-9438-1D9AAB51DF7A}" srcOrd="2" destOrd="0" presId="urn:microsoft.com/office/officeart/2016/7/layout/VerticalDownArrowProcess"/>
    <dgm:cxn modelId="{88BF0B9D-DC15-48EE-9EE6-09912FC91F6D}" type="presParOf" srcId="{94E117BA-6634-448E-963D-25EED6840CC1}" destId="{9FD8C904-FA26-4485-838D-6BBAEFA705E3}" srcOrd="3" destOrd="0" presId="urn:microsoft.com/office/officeart/2016/7/layout/VerticalDownArrowProcess"/>
    <dgm:cxn modelId="{ADE42702-4A8D-4A9A-8F6E-2FECC72FD03A}" type="presParOf" srcId="{94E117BA-6634-448E-963D-25EED6840CC1}" destId="{77B7737A-ADE0-4952-944D-DC3526CFA5B7}" srcOrd="4" destOrd="0" presId="urn:microsoft.com/office/officeart/2016/7/layout/VerticalDownArrowProcess"/>
    <dgm:cxn modelId="{55381F36-0416-4B2F-B5E9-C199CC65B48F}" type="presParOf" srcId="{77B7737A-ADE0-4952-944D-DC3526CFA5B7}" destId="{A6F2CFB4-9E9E-437A-AC50-8656E82284DA}" srcOrd="0" destOrd="0" presId="urn:microsoft.com/office/officeart/2016/7/layout/VerticalDownArrowProcess"/>
    <dgm:cxn modelId="{AE0B543E-8B52-4798-872B-3D16CF9A1C23}" type="presParOf" srcId="{77B7737A-ADE0-4952-944D-DC3526CFA5B7}" destId="{EAF247CF-D93B-4E13-AD2E-5CF93B990469}" srcOrd="1" destOrd="0" presId="urn:microsoft.com/office/officeart/2016/7/layout/VerticalDownArrowProcess"/>
    <dgm:cxn modelId="{7CC93404-7BF2-479D-BC7B-AFFADB58770F}" type="presParOf" srcId="{77B7737A-ADE0-4952-944D-DC3526CFA5B7}" destId="{F4202278-14A2-4A8F-AAD4-ECE572A019C2}" srcOrd="2" destOrd="0" presId="urn:microsoft.com/office/officeart/2016/7/layout/VerticalDownArrowProcess"/>
    <dgm:cxn modelId="{76A71F25-CF5E-4FB6-8874-BCD137E56DA4}" type="presParOf" srcId="{94E117BA-6634-448E-963D-25EED6840CC1}" destId="{462508E0-9739-4F74-9A28-EFADF66A7BDC}" srcOrd="5" destOrd="0" presId="urn:microsoft.com/office/officeart/2016/7/layout/VerticalDownArrowProcess"/>
    <dgm:cxn modelId="{6CF9CB2B-44FC-422A-9E2C-042423C7570F}" type="presParOf" srcId="{94E117BA-6634-448E-963D-25EED6840CC1}" destId="{4E23508F-6780-42BA-B321-C99DF79D01E6}" srcOrd="6" destOrd="0" presId="urn:microsoft.com/office/officeart/2016/7/layout/VerticalDownArrowProcess"/>
    <dgm:cxn modelId="{CBF25F51-4E5F-4F9E-A759-616C40595AF9}" type="presParOf" srcId="{4E23508F-6780-42BA-B321-C99DF79D01E6}" destId="{694A2225-B750-4FBC-9E22-F29D560119B2}" srcOrd="0" destOrd="0" presId="urn:microsoft.com/office/officeart/2016/7/layout/VerticalDownArrowProcess"/>
    <dgm:cxn modelId="{694D61CF-EAA9-4D8A-8AEB-B77501099858}" type="presParOf" srcId="{4E23508F-6780-42BA-B321-C99DF79D01E6}" destId="{205A5E7A-0D62-401E-8F4B-7B735C92E926}" srcOrd="1" destOrd="0" presId="urn:microsoft.com/office/officeart/2016/7/layout/VerticalDownArrowProcess"/>
    <dgm:cxn modelId="{16288D24-A486-4E44-B9DE-B916552E0E34}" type="presParOf" srcId="{4E23508F-6780-42BA-B321-C99DF79D01E6}" destId="{7C2DFDCE-F9BA-4B02-B61B-D66067851A04}" srcOrd="2" destOrd="0" presId="urn:microsoft.com/office/officeart/2016/7/layout/VerticalDownArrowProcess"/>
    <dgm:cxn modelId="{6CC8562C-8F66-4CDD-93A3-F64E33871000}" type="presParOf" srcId="{94E117BA-6634-448E-963D-25EED6840CC1}" destId="{D1BAB6E3-422F-45C6-BC94-E531078737B0}" srcOrd="7" destOrd="0" presId="urn:microsoft.com/office/officeart/2016/7/layout/VerticalDownArrowProcess"/>
    <dgm:cxn modelId="{F3929194-E7A2-47B0-8D69-92FDB44D110E}" type="presParOf" srcId="{94E117BA-6634-448E-963D-25EED6840CC1}" destId="{96CF110E-578F-4D2E-A61E-E701B149EC26}" srcOrd="8" destOrd="0" presId="urn:microsoft.com/office/officeart/2016/7/layout/VerticalDownArrowProcess"/>
    <dgm:cxn modelId="{3E933149-0BDA-4E44-9359-C31E1BF40E30}" type="presParOf" srcId="{96CF110E-578F-4D2E-A61E-E701B149EC26}" destId="{ACC4D1F5-FA0D-48FC-B86C-B114BD949B03}" srcOrd="0" destOrd="0" presId="urn:microsoft.com/office/officeart/2016/7/layout/VerticalDownArrowProcess"/>
    <dgm:cxn modelId="{B503FC93-5D5D-44EB-A3F8-3F49F70A9DDA}" type="presParOf" srcId="{96CF110E-578F-4D2E-A61E-E701B149EC26}" destId="{E5C69364-6D4C-4D4D-9CCF-B46CB5659B5D}" srcOrd="1" destOrd="0" presId="urn:microsoft.com/office/officeart/2016/7/layout/VerticalDownArrowProcess"/>
    <dgm:cxn modelId="{E3AADE58-84B1-4306-AFDC-69CDE6919106}" type="presParOf" srcId="{96CF110E-578F-4D2E-A61E-E701B149EC26}" destId="{EFD6A2C4-6E97-4F59-8ED2-B0C9FB269A8B}" srcOrd="2" destOrd="0" presId="urn:microsoft.com/office/officeart/2016/7/layout/VerticalDownArrowProcess"/>
    <dgm:cxn modelId="{84360BA8-572B-4E99-8327-4229CD7C68A2}" type="presParOf" srcId="{94E117BA-6634-448E-963D-25EED6840CC1}" destId="{7A5F6061-4414-44D6-B84D-E3D5C897B5B7}" srcOrd="9" destOrd="0" presId="urn:microsoft.com/office/officeart/2016/7/layout/VerticalDownArrowProcess"/>
    <dgm:cxn modelId="{04813F3D-3683-4D29-A511-B9B5526FA17E}" type="presParOf" srcId="{94E117BA-6634-448E-963D-25EED6840CC1}" destId="{D9AA0687-DB05-4AF3-8737-C87A2DA8F1B9}" srcOrd="10" destOrd="0" presId="urn:microsoft.com/office/officeart/2016/7/layout/VerticalDownArrowProcess"/>
    <dgm:cxn modelId="{237ECFAF-78EB-47A1-898C-73737CCAC773}" type="presParOf" srcId="{D9AA0687-DB05-4AF3-8737-C87A2DA8F1B9}" destId="{960FF7FA-71C7-4AD7-99E3-F786989C927B}" srcOrd="0" destOrd="0" presId="urn:microsoft.com/office/officeart/2016/7/layout/VerticalDownArrowProcess"/>
    <dgm:cxn modelId="{CEE4EF86-073B-4385-9E97-E405B379B433}" type="presParOf" srcId="{D9AA0687-DB05-4AF3-8737-C87A2DA8F1B9}" destId="{E0CB881B-AB36-409C-B678-B3812AE34E29}" srcOrd="1" destOrd="0" presId="urn:microsoft.com/office/officeart/2016/7/layout/VerticalDownArrowProcess"/>
    <dgm:cxn modelId="{9FD3449D-378E-4077-808F-0310566ECA10}" type="presParOf" srcId="{D9AA0687-DB05-4AF3-8737-C87A2DA8F1B9}" destId="{01999520-E8D9-47D7-A0AE-8CF4B0AD2AD9}" srcOrd="2" destOrd="0" presId="urn:microsoft.com/office/officeart/2016/7/layout/VerticalDownArrowProcess"/>
    <dgm:cxn modelId="{8E574461-1AE6-4EC8-B3EB-F11605B5B226}" type="presParOf" srcId="{94E117BA-6634-448E-963D-25EED6840CC1}" destId="{750B1223-B959-41ED-A6CF-4BD44C114DBF}" srcOrd="11" destOrd="0" presId="urn:microsoft.com/office/officeart/2016/7/layout/VerticalDownArrowProcess"/>
    <dgm:cxn modelId="{7084EF7F-6652-48D0-8ACE-BCC509F04365}" type="presParOf" srcId="{94E117BA-6634-448E-963D-25EED6840CC1}" destId="{5F060B0F-0196-426D-B9F0-16221FCB91A3}" srcOrd="12" destOrd="0" presId="urn:microsoft.com/office/officeart/2016/7/layout/VerticalDownArrowProcess"/>
    <dgm:cxn modelId="{B34C2856-1059-433E-B544-76EA2F5829CD}" type="presParOf" srcId="{5F060B0F-0196-426D-B9F0-16221FCB91A3}" destId="{9754A032-8487-49DC-A170-F4522CC89D38}" srcOrd="0" destOrd="0" presId="urn:microsoft.com/office/officeart/2016/7/layout/VerticalDownArrowProcess"/>
    <dgm:cxn modelId="{E3C2612B-1529-41B0-8779-AD3AB0F402E4}" type="presParOf" srcId="{5F060B0F-0196-426D-B9F0-16221FCB91A3}" destId="{D5D54058-9BE0-4E92-9634-42FBE20F62D1}" srcOrd="1" destOrd="0" presId="urn:microsoft.com/office/officeart/2016/7/layout/VerticalDownArrowProcess"/>
    <dgm:cxn modelId="{6140380B-AE2F-484D-B03D-BE4C48BF3864}" type="presParOf" srcId="{5F060B0F-0196-426D-B9F0-16221FCB91A3}" destId="{5114E7E5-FF20-4BE5-B962-B5817031BE1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02132-A0DA-4C74-A5A6-3AF8C5281D80}">
      <dsp:nvSpPr>
        <dsp:cNvPr id="0" name=""/>
        <dsp:cNvSpPr/>
      </dsp:nvSpPr>
      <dsp:spPr>
        <a:xfrm>
          <a:off x="0" y="8006153"/>
          <a:ext cx="1757553" cy="7483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Warranty</a:t>
          </a:r>
        </a:p>
      </dsp:txBody>
      <dsp:txXfrm>
        <a:off x="0" y="8006153"/>
        <a:ext cx="1757553" cy="748390"/>
      </dsp:txXfrm>
    </dsp:sp>
    <dsp:sp modelId="{47E46862-1F57-4CD9-A998-41E85D6BC1C9}">
      <dsp:nvSpPr>
        <dsp:cNvPr id="0" name=""/>
        <dsp:cNvSpPr/>
      </dsp:nvSpPr>
      <dsp:spPr>
        <a:xfrm>
          <a:off x="1757552" y="8006153"/>
          <a:ext cx="5272659" cy="7483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			59-61</a:t>
          </a:r>
        </a:p>
      </dsp:txBody>
      <dsp:txXfrm>
        <a:off x="1757552" y="8006153"/>
        <a:ext cx="5272659" cy="748390"/>
      </dsp:txXfrm>
    </dsp:sp>
    <dsp:sp modelId="{DBE8BB17-7F3A-4171-B6CF-EE40AEA35F71}">
      <dsp:nvSpPr>
        <dsp:cNvPr id="0" name=""/>
        <dsp:cNvSpPr/>
      </dsp:nvSpPr>
      <dsp:spPr>
        <a:xfrm rot="10800000">
          <a:off x="0" y="6866354"/>
          <a:ext cx="1757553" cy="11510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Furniture Covers</a:t>
          </a:r>
        </a:p>
      </dsp:txBody>
      <dsp:txXfrm rot="-10800000">
        <a:off x="0" y="6866354"/>
        <a:ext cx="1757553" cy="748165"/>
      </dsp:txXfrm>
    </dsp:sp>
    <dsp:sp modelId="{5ADE1FFF-8501-4D2B-9438-1D9AAB51DF7A}">
      <dsp:nvSpPr>
        <dsp:cNvPr id="0" name=""/>
        <dsp:cNvSpPr/>
      </dsp:nvSpPr>
      <dsp:spPr>
        <a:xfrm>
          <a:off x="1757552" y="6866354"/>
          <a:ext cx="5272659" cy="7481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Dealer Program		46-57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Custom Covers		58</a:t>
          </a:r>
        </a:p>
      </dsp:txBody>
      <dsp:txXfrm>
        <a:off x="1757552" y="6866354"/>
        <a:ext cx="5272659" cy="748165"/>
      </dsp:txXfrm>
    </dsp:sp>
    <dsp:sp modelId="{EAF247CF-D93B-4E13-AD2E-5CF93B990469}">
      <dsp:nvSpPr>
        <dsp:cNvPr id="0" name=""/>
        <dsp:cNvSpPr/>
      </dsp:nvSpPr>
      <dsp:spPr>
        <a:xfrm rot="10800000">
          <a:off x="0" y="5726556"/>
          <a:ext cx="1757553" cy="11510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Cushions</a:t>
          </a:r>
        </a:p>
      </dsp:txBody>
      <dsp:txXfrm rot="-10800000">
        <a:off x="0" y="5726556"/>
        <a:ext cx="1757553" cy="748165"/>
      </dsp:txXfrm>
    </dsp:sp>
    <dsp:sp modelId="{F4202278-14A2-4A8F-AAD4-ECE572A019C2}">
      <dsp:nvSpPr>
        <dsp:cNvPr id="0" name=""/>
        <dsp:cNvSpPr/>
      </dsp:nvSpPr>
      <dsp:spPr>
        <a:xfrm>
          <a:off x="1757552" y="5726556"/>
          <a:ext cx="5272659" cy="7481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Quick Ship 		40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Custom			41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Fabrics			42-45</a:t>
          </a:r>
        </a:p>
      </dsp:txBody>
      <dsp:txXfrm>
        <a:off x="1757552" y="5726556"/>
        <a:ext cx="5272659" cy="748165"/>
      </dsp:txXfrm>
    </dsp:sp>
    <dsp:sp modelId="{205A5E7A-0D62-401E-8F4B-7B735C92E926}">
      <dsp:nvSpPr>
        <dsp:cNvPr id="0" name=""/>
        <dsp:cNvSpPr/>
      </dsp:nvSpPr>
      <dsp:spPr>
        <a:xfrm rot="10800000">
          <a:off x="0" y="4586758"/>
          <a:ext cx="1757553" cy="11510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Fire Tables</a:t>
          </a:r>
        </a:p>
      </dsp:txBody>
      <dsp:txXfrm rot="-10800000">
        <a:off x="0" y="4586758"/>
        <a:ext cx="1757553" cy="748165"/>
      </dsp:txXfrm>
    </dsp:sp>
    <dsp:sp modelId="{7C2DFDCE-F9BA-4B02-B61B-D66067851A04}">
      <dsp:nvSpPr>
        <dsp:cNvPr id="0" name=""/>
        <dsp:cNvSpPr/>
      </dsp:nvSpPr>
      <dsp:spPr>
        <a:xfrm>
          <a:off x="1757552" y="4586758"/>
          <a:ext cx="5272659" cy="7481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5319 			38-39</a:t>
          </a:r>
        </a:p>
      </dsp:txBody>
      <dsp:txXfrm>
        <a:off x="1757552" y="4586758"/>
        <a:ext cx="5272659" cy="748165"/>
      </dsp:txXfrm>
    </dsp:sp>
    <dsp:sp modelId="{E5C69364-6D4C-4D4D-9CCF-B46CB5659B5D}">
      <dsp:nvSpPr>
        <dsp:cNvPr id="0" name=""/>
        <dsp:cNvSpPr/>
      </dsp:nvSpPr>
      <dsp:spPr>
        <a:xfrm rot="10800000">
          <a:off x="0" y="2472642"/>
          <a:ext cx="1757553" cy="212534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Woven</a:t>
          </a:r>
        </a:p>
      </dsp:txBody>
      <dsp:txXfrm rot="-10800000">
        <a:off x="0" y="2472642"/>
        <a:ext cx="1757553" cy="1381472"/>
      </dsp:txXfrm>
    </dsp:sp>
    <dsp:sp modelId="{EFD6A2C4-6E97-4F59-8ED2-B0C9FB269A8B}">
      <dsp:nvSpPr>
        <dsp:cNvPr id="0" name=""/>
        <dsp:cNvSpPr/>
      </dsp:nvSpPr>
      <dsp:spPr>
        <a:xfrm>
          <a:off x="1757552" y="2466577"/>
          <a:ext cx="5272659" cy="17346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6510			26-27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275 Bainbridge		28-29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6518 Edgewater		30-31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4331 Grand Stafford	32-33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4302 Lakeside		34-35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5306 Sydney		36-37</a:t>
          </a:r>
        </a:p>
      </dsp:txBody>
      <dsp:txXfrm>
        <a:off x="1757552" y="2466577"/>
        <a:ext cx="5272659" cy="1734614"/>
      </dsp:txXfrm>
    </dsp:sp>
    <dsp:sp modelId="{E0CB881B-AB36-409C-B678-B3812AE34E29}">
      <dsp:nvSpPr>
        <dsp:cNvPr id="0" name=""/>
        <dsp:cNvSpPr/>
      </dsp:nvSpPr>
      <dsp:spPr>
        <a:xfrm rot="10800000">
          <a:off x="0" y="1326778"/>
          <a:ext cx="1757553" cy="11510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Outdoor Upholstered</a:t>
          </a:r>
        </a:p>
      </dsp:txBody>
      <dsp:txXfrm rot="-10800000">
        <a:off x="0" y="1326778"/>
        <a:ext cx="1757553" cy="748165"/>
      </dsp:txXfrm>
    </dsp:sp>
    <dsp:sp modelId="{01999520-E8D9-47D7-A0AE-8CF4B0AD2AD9}">
      <dsp:nvSpPr>
        <dsp:cNvPr id="0" name=""/>
        <dsp:cNvSpPr/>
      </dsp:nvSpPr>
      <dsp:spPr>
        <a:xfrm>
          <a:off x="1757552" y="1326778"/>
          <a:ext cx="5272659" cy="7481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2001 </a:t>
          </a:r>
          <a:r>
            <a:rPr lang="en-US" sz="1100" kern="1200" err="1"/>
            <a:t>Tuscino</a:t>
          </a:r>
          <a:r>
            <a:rPr lang="en-US" sz="1100" kern="1200"/>
            <a:t>		22-25</a:t>
          </a:r>
        </a:p>
      </dsp:txBody>
      <dsp:txXfrm>
        <a:off x="1757552" y="1326778"/>
        <a:ext cx="5272659" cy="748165"/>
      </dsp:txXfrm>
    </dsp:sp>
    <dsp:sp modelId="{D5D54058-9BE0-4E92-9634-42FBE20F62D1}">
      <dsp:nvSpPr>
        <dsp:cNvPr id="0" name=""/>
        <dsp:cNvSpPr/>
      </dsp:nvSpPr>
      <dsp:spPr>
        <a:xfrm rot="10800000">
          <a:off x="0" y="186980"/>
          <a:ext cx="1757553" cy="11510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997" tIns="120904" rIns="124997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Mixed Media</a:t>
          </a:r>
        </a:p>
      </dsp:txBody>
      <dsp:txXfrm rot="-10800000">
        <a:off x="0" y="186980"/>
        <a:ext cx="1757553" cy="748165"/>
      </dsp:txXfrm>
    </dsp:sp>
    <dsp:sp modelId="{5114E7E5-FF20-4BE5-B962-B5817031BE1E}">
      <dsp:nvSpPr>
        <dsp:cNvPr id="0" name=""/>
        <dsp:cNvSpPr/>
      </dsp:nvSpPr>
      <dsp:spPr>
        <a:xfrm>
          <a:off x="1757552" y="3758"/>
          <a:ext cx="5272659" cy="11146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54" tIns="139700" rIns="106954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100" kern="1200"/>
            <a:t>6400 / 6500		4-13 			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100" kern="1200"/>
            <a:t>6400 Dining		14-15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100" kern="1200"/>
            <a:t>2676 Nassau		16-17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1100" kern="1200"/>
            <a:t>2685 </a:t>
          </a:r>
          <a:r>
            <a:rPr lang="en-US" sz="1100" kern="1200" err="1"/>
            <a:t>Chalfonte</a:t>
          </a:r>
          <a:r>
            <a:rPr lang="en-US" sz="1100" kern="1200"/>
            <a:t>		18-21	 			</a:t>
          </a:r>
        </a:p>
      </dsp:txBody>
      <dsp:txXfrm>
        <a:off x="1757552" y="3758"/>
        <a:ext cx="5272659" cy="1114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3E0D2-021D-4659-91AE-873BE6188DCF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0125" y="1154113"/>
            <a:ext cx="240982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A9E19-35CD-47BE-97C0-B8B820DEE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1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" y="0"/>
            <a:ext cx="7772387" cy="100583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52880" y="1056779"/>
            <a:ext cx="5015865" cy="1298575"/>
          </a:xfrm>
          <a:custGeom>
            <a:avLst/>
            <a:gdLst/>
            <a:ahLst/>
            <a:cxnLst/>
            <a:rect l="l" t="t" r="r" b="b"/>
            <a:pathLst>
              <a:path w="5015865" h="1298575">
                <a:moveTo>
                  <a:pt x="5015484" y="0"/>
                </a:moveTo>
                <a:lnTo>
                  <a:pt x="0" y="0"/>
                </a:lnTo>
                <a:lnTo>
                  <a:pt x="0" y="1298448"/>
                </a:lnTo>
                <a:lnTo>
                  <a:pt x="5015484" y="1298448"/>
                </a:lnTo>
                <a:lnTo>
                  <a:pt x="5015484" y="0"/>
                </a:lnTo>
                <a:close/>
              </a:path>
            </a:pathLst>
          </a:custGeom>
          <a:solidFill>
            <a:srgbClr val="231F20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67764" y="814069"/>
            <a:ext cx="503687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87796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91B1D-8095-46C0-823F-5B3A1D50D9CB}" type="datetime1">
              <a:rPr lang="en-US" smtClean="0"/>
              <a:t>1/23/2025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87796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4E7F3-A3BE-49B8-ADD2-5B747EB8C4B7}" type="datetime1">
              <a:rPr lang="en-US" smtClean="0"/>
              <a:t>1/23/2025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87796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4AEB-3ABE-4684-8157-F8CA7434ED96}" type="datetime1">
              <a:rPr lang="en-US" smtClean="0"/>
              <a:t>1/23/2025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87796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9795-9A68-4F2A-9134-0EE6E48D06E2}" type="datetime1">
              <a:rPr lang="en-US" smtClean="0"/>
              <a:t>1/23/2025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2A32D-6177-410A-B07A-DFF594FC13F2}" type="datetime1">
              <a:rPr lang="en-US" smtClean="0"/>
              <a:t>1/23/2025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93833" y="404748"/>
            <a:ext cx="2809875" cy="690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87796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123D0-B307-4FE0-8751-FA0A68AC5CF1}" type="datetime1">
              <a:rPr lang="en-US" smtClean="0"/>
              <a:t>1/23/2025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orthcape.com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pn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12" Type="http://schemas.openxmlformats.org/officeDocument/2006/relationships/image" Target="../media/image101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6.png"/><Relationship Id="rId2" Type="http://schemas.openxmlformats.org/officeDocument/2006/relationships/image" Target="../media/image141.jpeg"/><Relationship Id="rId16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9" Type="http://schemas.openxmlformats.org/officeDocument/2006/relationships/image" Target="../media/image17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3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195.jpe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17" Type="http://schemas.openxmlformats.org/officeDocument/2006/relationships/image" Target="../media/image199.jpeg"/><Relationship Id="rId2" Type="http://schemas.openxmlformats.org/officeDocument/2006/relationships/image" Target="../media/image184.jpeg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5" Type="http://schemas.openxmlformats.org/officeDocument/2006/relationships/image" Target="../media/image19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Relationship Id="rId14" Type="http://schemas.openxmlformats.org/officeDocument/2006/relationships/image" Target="../media/image1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13" Type="http://schemas.openxmlformats.org/officeDocument/2006/relationships/image" Target="../media/image242.jpeg"/><Relationship Id="rId18" Type="http://schemas.openxmlformats.org/officeDocument/2006/relationships/image" Target="../media/image247.jpeg"/><Relationship Id="rId26" Type="http://schemas.openxmlformats.org/officeDocument/2006/relationships/image" Target="../media/image255.png"/><Relationship Id="rId3" Type="http://schemas.openxmlformats.org/officeDocument/2006/relationships/image" Target="../media/image232.jpeg"/><Relationship Id="rId21" Type="http://schemas.openxmlformats.org/officeDocument/2006/relationships/image" Target="../media/image250.jpeg"/><Relationship Id="rId7" Type="http://schemas.openxmlformats.org/officeDocument/2006/relationships/image" Target="../media/image236.jpeg"/><Relationship Id="rId12" Type="http://schemas.openxmlformats.org/officeDocument/2006/relationships/image" Target="../media/image241.jpeg"/><Relationship Id="rId17" Type="http://schemas.openxmlformats.org/officeDocument/2006/relationships/image" Target="../media/image246.jpeg"/><Relationship Id="rId25" Type="http://schemas.openxmlformats.org/officeDocument/2006/relationships/image" Target="../media/image254.png"/><Relationship Id="rId2" Type="http://schemas.openxmlformats.org/officeDocument/2006/relationships/image" Target="../media/image231.jpeg"/><Relationship Id="rId16" Type="http://schemas.openxmlformats.org/officeDocument/2006/relationships/image" Target="../media/image245.jpeg"/><Relationship Id="rId20" Type="http://schemas.openxmlformats.org/officeDocument/2006/relationships/image" Target="../media/image249.jpeg"/><Relationship Id="rId29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eg"/><Relationship Id="rId11" Type="http://schemas.openxmlformats.org/officeDocument/2006/relationships/image" Target="../media/image240.jpeg"/><Relationship Id="rId24" Type="http://schemas.openxmlformats.org/officeDocument/2006/relationships/image" Target="../media/image253.png"/><Relationship Id="rId5" Type="http://schemas.openxmlformats.org/officeDocument/2006/relationships/image" Target="../media/image234.jpeg"/><Relationship Id="rId15" Type="http://schemas.openxmlformats.org/officeDocument/2006/relationships/image" Target="../media/image244.jpeg"/><Relationship Id="rId23" Type="http://schemas.openxmlformats.org/officeDocument/2006/relationships/image" Target="../media/image252.jpeg"/><Relationship Id="rId28" Type="http://schemas.openxmlformats.org/officeDocument/2006/relationships/image" Target="../media/image257.png"/><Relationship Id="rId10" Type="http://schemas.openxmlformats.org/officeDocument/2006/relationships/image" Target="../media/image239.jpeg"/><Relationship Id="rId19" Type="http://schemas.openxmlformats.org/officeDocument/2006/relationships/image" Target="../media/image248.jpeg"/><Relationship Id="rId4" Type="http://schemas.openxmlformats.org/officeDocument/2006/relationships/image" Target="../media/image233.jpeg"/><Relationship Id="rId9" Type="http://schemas.openxmlformats.org/officeDocument/2006/relationships/image" Target="../media/image238.jpeg"/><Relationship Id="rId14" Type="http://schemas.openxmlformats.org/officeDocument/2006/relationships/image" Target="../media/image243.jpeg"/><Relationship Id="rId22" Type="http://schemas.openxmlformats.org/officeDocument/2006/relationships/image" Target="../media/image251.jpeg"/><Relationship Id="rId27" Type="http://schemas.openxmlformats.org/officeDocument/2006/relationships/image" Target="../media/image2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12" Type="http://schemas.openxmlformats.org/officeDocument/2006/relationships/image" Target="../media/image269.png"/><Relationship Id="rId17" Type="http://schemas.openxmlformats.org/officeDocument/2006/relationships/image" Target="../media/image274.jpeg"/><Relationship Id="rId2" Type="http://schemas.openxmlformats.org/officeDocument/2006/relationships/image" Target="../media/image259.jpeg"/><Relationship Id="rId16" Type="http://schemas.openxmlformats.org/officeDocument/2006/relationships/image" Target="../media/image273.jpeg"/><Relationship Id="rId20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11" Type="http://schemas.openxmlformats.org/officeDocument/2006/relationships/image" Target="../media/image268.jpeg"/><Relationship Id="rId5" Type="http://schemas.openxmlformats.org/officeDocument/2006/relationships/image" Target="../media/image262.jpeg"/><Relationship Id="rId15" Type="http://schemas.openxmlformats.org/officeDocument/2006/relationships/image" Target="../media/image272.jpeg"/><Relationship Id="rId10" Type="http://schemas.openxmlformats.org/officeDocument/2006/relationships/image" Target="../media/image267.jpeg"/><Relationship Id="rId19" Type="http://schemas.openxmlformats.org/officeDocument/2006/relationships/image" Target="../media/image276.jpeg"/><Relationship Id="rId4" Type="http://schemas.openxmlformats.org/officeDocument/2006/relationships/image" Target="../media/image261.jpeg"/><Relationship Id="rId9" Type="http://schemas.openxmlformats.org/officeDocument/2006/relationships/image" Target="../media/image266.jpeg"/><Relationship Id="rId14" Type="http://schemas.openxmlformats.org/officeDocument/2006/relationships/image" Target="../media/image2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13" Type="http://schemas.openxmlformats.org/officeDocument/2006/relationships/image" Target="../media/image289.jpeg"/><Relationship Id="rId3" Type="http://schemas.openxmlformats.org/officeDocument/2006/relationships/image" Target="../media/image279.png"/><Relationship Id="rId7" Type="http://schemas.openxmlformats.org/officeDocument/2006/relationships/image" Target="../media/image283.jpeg"/><Relationship Id="rId12" Type="http://schemas.openxmlformats.org/officeDocument/2006/relationships/image" Target="../media/image288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2.png"/><Relationship Id="rId11" Type="http://schemas.openxmlformats.org/officeDocument/2006/relationships/image" Target="../media/image287.jpeg"/><Relationship Id="rId5" Type="http://schemas.openxmlformats.org/officeDocument/2006/relationships/image" Target="../media/image281.png"/><Relationship Id="rId15" Type="http://schemas.openxmlformats.org/officeDocument/2006/relationships/image" Target="../media/image291.jpeg"/><Relationship Id="rId10" Type="http://schemas.openxmlformats.org/officeDocument/2006/relationships/image" Target="../media/image286.jpeg"/><Relationship Id="rId4" Type="http://schemas.openxmlformats.org/officeDocument/2006/relationships/image" Target="../media/image280.png"/><Relationship Id="rId9" Type="http://schemas.openxmlformats.org/officeDocument/2006/relationships/image" Target="../media/image285.jpeg"/><Relationship Id="rId14" Type="http://schemas.openxmlformats.org/officeDocument/2006/relationships/image" Target="../media/image2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openxmlformats.org/officeDocument/2006/relationships/image" Target="../media/image301.jpeg"/><Relationship Id="rId7" Type="http://schemas.openxmlformats.org/officeDocument/2006/relationships/image" Target="../media/image305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Relationship Id="rId9" Type="http://schemas.openxmlformats.org/officeDocument/2006/relationships/image" Target="../media/image30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Relationship Id="rId9" Type="http://schemas.openxmlformats.org/officeDocument/2006/relationships/image" Target="../media/image3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eg"/><Relationship Id="rId3" Type="http://schemas.openxmlformats.org/officeDocument/2006/relationships/image" Target="../media/image319.jpeg"/><Relationship Id="rId7" Type="http://schemas.openxmlformats.org/officeDocument/2006/relationships/image" Target="../media/image323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jpeg"/><Relationship Id="rId5" Type="http://schemas.openxmlformats.org/officeDocument/2006/relationships/image" Target="../media/image321.jpeg"/><Relationship Id="rId4" Type="http://schemas.openxmlformats.org/officeDocument/2006/relationships/image" Target="../media/image320.jpeg"/><Relationship Id="rId9" Type="http://schemas.openxmlformats.org/officeDocument/2006/relationships/image" Target="../media/image32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jpeg"/><Relationship Id="rId3" Type="http://schemas.openxmlformats.org/officeDocument/2006/relationships/image" Target="../media/image327.jpeg"/><Relationship Id="rId7" Type="http://schemas.openxmlformats.org/officeDocument/2006/relationships/image" Target="../media/image331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Relationship Id="rId9" Type="http://schemas.openxmlformats.org/officeDocument/2006/relationships/image" Target="../media/image33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jpeg"/><Relationship Id="rId3" Type="http://schemas.openxmlformats.org/officeDocument/2006/relationships/image" Target="../media/image335.jpeg"/><Relationship Id="rId7" Type="http://schemas.openxmlformats.org/officeDocument/2006/relationships/image" Target="../media/image339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jpe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Relationship Id="rId9" Type="http://schemas.openxmlformats.org/officeDocument/2006/relationships/image" Target="../media/image3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3" Type="http://schemas.openxmlformats.org/officeDocument/2006/relationships/image" Target="../media/image347.jpeg"/><Relationship Id="rId7" Type="http://schemas.openxmlformats.org/officeDocument/2006/relationships/image" Target="../media/image351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Relationship Id="rId9" Type="http://schemas.openxmlformats.org/officeDocument/2006/relationships/image" Target="../media/image3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7" Type="http://schemas.openxmlformats.org/officeDocument/2006/relationships/image" Target="../media/image361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jpeg"/><Relationship Id="rId5" Type="http://schemas.openxmlformats.org/officeDocument/2006/relationships/image" Target="../media/image359.jpeg"/><Relationship Id="rId4" Type="http://schemas.openxmlformats.org/officeDocument/2006/relationships/image" Target="../media/image3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6416E8-9B75-9F67-AF85-061FCD7CF8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6402" y="3851"/>
            <a:ext cx="7788802" cy="10054549"/>
          </a:xfrm>
          <a:prstGeom prst="rect">
            <a:avLst/>
          </a:prstGeom>
        </p:spPr>
      </p:pic>
      <p:sp>
        <p:nvSpPr>
          <p:cNvPr id="28" name="Rectangle 31">
            <a:extLst>
              <a:ext uri="{FF2B5EF4-FFF2-40B4-BE49-F238E27FC236}">
                <a16:creationId xmlns:a16="http://schemas.microsoft.com/office/drawing/2014/main" id="{D72F1241-8347-E28E-8CE3-D3C60BBF5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188" y="9261094"/>
            <a:ext cx="2457912" cy="5839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9150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2025 Product Catalog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84A82C24-83BC-D1FF-9508-00B4CE03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789" y="3851"/>
            <a:ext cx="6089651" cy="19272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F136B234-B035-16EE-4227-45B38A23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863" y="1280801"/>
            <a:ext cx="4962526" cy="5175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3">
            <a:extLst>
              <a:ext uri="{FF2B5EF4-FFF2-40B4-BE49-F238E27FC236}">
                <a16:creationId xmlns:a16="http://schemas.microsoft.com/office/drawing/2014/main" id="{A80CB69A-5D11-01F2-7CE5-75ED6384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99" y="9191244"/>
            <a:ext cx="7315201" cy="69850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D795A-694F-ED1D-3192-B181EA5C1686}"/>
              </a:ext>
            </a:extLst>
          </p:cNvPr>
          <p:cNvSpPr txBox="1"/>
          <p:nvPr/>
        </p:nvSpPr>
        <p:spPr>
          <a:xfrm>
            <a:off x="191570" y="9334655"/>
            <a:ext cx="245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u="sng">
                <a:hlinkClick r:id="rId5"/>
              </a:rPr>
              <a:t>www.NorthCape.com</a:t>
            </a:r>
            <a:endParaRPr lang="en-US" u="sng"/>
          </a:p>
          <a:p>
            <a:pPr algn="l"/>
            <a:r>
              <a:rPr lang="en-US">
                <a:solidFill>
                  <a:schemeClr val="bg1"/>
                </a:solidFill>
              </a:rPr>
              <a:t>708-563-2890</a:t>
            </a:r>
          </a:p>
        </p:txBody>
      </p:sp>
    </p:spTree>
    <p:extLst>
      <p:ext uri="{BB962C8B-B14F-4D97-AF65-F5344CB8AC3E}">
        <p14:creationId xmlns:p14="http://schemas.microsoft.com/office/powerpoint/2010/main" val="158180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3399E9-FCD6-E98D-054D-D16FAF0526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6413"/>
            <a:ext cx="7772400" cy="2938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04923-C55B-4D6A-7AA7-3F676DEF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98" y="404748"/>
            <a:ext cx="3244882" cy="461665"/>
          </a:xfrm>
        </p:spPr>
        <p:txBody>
          <a:bodyPr/>
          <a:lstStyle/>
          <a:p>
            <a:pPr algn="r"/>
            <a:r>
              <a:rPr lang="en-US"/>
              <a:t>6400 White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E3C00-1EAB-FBD9-0032-88EA02DE8B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3DDD6-3CF9-1578-1B00-3572F1CA7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1" y="3737660"/>
            <a:ext cx="3093298" cy="28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9E51A2-C657-F6F9-0C5C-FDF7EB645D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898" y="3712260"/>
            <a:ext cx="3213009" cy="3179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F9779-9727-4AFA-92BB-7EF849175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10" y="6560191"/>
            <a:ext cx="3297041" cy="3297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7B3746-4757-C6E7-CB09-5329B344B5BB}"/>
              </a:ext>
            </a:extLst>
          </p:cNvPr>
          <p:cNvSpPr txBox="1"/>
          <p:nvPr/>
        </p:nvSpPr>
        <p:spPr>
          <a:xfrm>
            <a:off x="4759384" y="7369628"/>
            <a:ext cx="1328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6500 High Back Option</a:t>
            </a:r>
          </a:p>
        </p:txBody>
      </p:sp>
    </p:spTree>
    <p:extLst>
      <p:ext uri="{BB962C8B-B14F-4D97-AF65-F5344CB8AC3E}">
        <p14:creationId xmlns:p14="http://schemas.microsoft.com/office/powerpoint/2010/main" val="190180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65C5-401A-537F-602E-3B470865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55813"/>
            <a:ext cx="2997055" cy="461665"/>
          </a:xfrm>
        </p:spPr>
        <p:txBody>
          <a:bodyPr/>
          <a:lstStyle/>
          <a:p>
            <a:r>
              <a:rPr lang="en-US"/>
              <a:t>Ultra Leather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0EF46-B8B1-85C0-59DD-C2F5F65000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C1E85-7C74-321B-15B6-AEF11714DC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88" y="3401568"/>
            <a:ext cx="6662928" cy="6662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D3FCD-631B-77AB-5DA3-09156773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48" y="0"/>
            <a:ext cx="3614168" cy="3401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EF770-D01E-796B-EF5A-A4E22399C8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7478"/>
            <a:ext cx="3886284" cy="1369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2DAA3-A883-BF69-8E53-777D7880F8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75" y="2087444"/>
            <a:ext cx="3752959" cy="37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2EF5A-69A5-2DC3-EE09-97C639852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39074"/>
            <a:ext cx="7774619" cy="3219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64C94-6001-8F50-BE88-FEF477B8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808" y="894389"/>
            <a:ext cx="2809875" cy="461665"/>
          </a:xfrm>
        </p:spPr>
        <p:txBody>
          <a:bodyPr/>
          <a:lstStyle/>
          <a:p>
            <a:r>
              <a:rPr lang="en-US"/>
              <a:t>High Back 6500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D5EA1-D9E1-A2F2-3463-60FF6C72A6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1BA626-D34B-BA5B-9A41-CDFD04B4E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29" y="78858"/>
            <a:ext cx="3195764" cy="3195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262A8-2EF1-5EA3-39D9-5810BD65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008496"/>
            <a:ext cx="3020704" cy="3020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2F092-FF3B-EA07-2662-BFFDE0454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66" y="3265503"/>
            <a:ext cx="3219327" cy="3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1393" y="404748"/>
            <a:ext cx="5852316" cy="46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2260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Deep Seating</a:t>
            </a:r>
            <a:endParaRPr sz="1600"/>
          </a:p>
        </p:txBody>
      </p:sp>
      <p:sp>
        <p:nvSpPr>
          <p:cNvPr id="11" name="object 11"/>
          <p:cNvSpPr txBox="1"/>
          <p:nvPr/>
        </p:nvSpPr>
        <p:spPr>
          <a:xfrm>
            <a:off x="846836" y="2151028"/>
            <a:ext cx="1358900" cy="63607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40386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Seater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Sofa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003S-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3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80.3” x 33” x 28.7”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sz="700">
              <a:latin typeface="Century Gothic"/>
              <a:cs typeface="Century Gothic"/>
            </a:endParaRPr>
          </a:p>
          <a:p>
            <a:pPr marL="12700" marR="50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</a:t>
            </a:r>
            <a:r>
              <a:rPr sz="700" spc="25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75”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Cush270/271-3S: 6 pc.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Cushion,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3981" y="2851200"/>
            <a:ext cx="11664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FC003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92514" y="2174687"/>
            <a:ext cx="1342390" cy="640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6451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Loveseat 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00LS-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3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55.1” x 33” x 28.7”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sz="700">
              <a:latin typeface="Century Gothic"/>
              <a:cs typeface="Century Gothic"/>
            </a:endParaRPr>
          </a:p>
          <a:p>
            <a:pPr marL="12700" marR="50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</a:t>
            </a:r>
            <a:r>
              <a:rPr sz="700" spc="25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50”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Cush270/271-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LS:</a:t>
            </a:r>
            <a:r>
              <a:rPr sz="700" spc="3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 spc="4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PC.</a:t>
            </a:r>
            <a:r>
              <a:rPr sz="700" spc="3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cushion,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6”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84154" y="2834950"/>
            <a:ext cx="11664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FC002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81583" y="2177197"/>
            <a:ext cx="1322705" cy="640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35052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Swivel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Rocker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00SR-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3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30” x 33” x 28.7”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sz="700">
              <a:latin typeface="Century Gothic"/>
              <a:cs typeface="Century Gothic"/>
            </a:endParaRPr>
          </a:p>
          <a:p>
            <a:pPr marL="12700" marR="50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</a:t>
            </a:r>
            <a:r>
              <a:rPr sz="700" spc="25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25”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Cush270/271-C: 2 pc.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cushion,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58779" y="2834950"/>
            <a:ext cx="11664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FC001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26774" y="2167471"/>
            <a:ext cx="1322705" cy="640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35306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Lounge Chair 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00C-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3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30” x 33” x 28.7”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sz="700">
              <a:latin typeface="Century Gothic"/>
              <a:cs typeface="Century Gothic"/>
            </a:endParaRPr>
          </a:p>
          <a:p>
            <a:pPr marL="12700" marR="50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</a:t>
            </a:r>
            <a:r>
              <a:rPr sz="700" spc="25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25”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Cush270/271-C: 2 pc.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cushion,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42014" y="2851200"/>
            <a:ext cx="11664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FC001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96929" y="4300714"/>
            <a:ext cx="1196340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921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Slat Coffee 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00CT-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1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35.4” x 23.6” x 17.7”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90416" y="4242922"/>
            <a:ext cx="1287780" cy="436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0795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Slat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Nesting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Tables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00NET-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Large: 18.9” x 18.9” x 21.6”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Small:</a:t>
            </a:r>
            <a:r>
              <a:rPr sz="700" spc="1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16.5” x 16.5” x 19.6”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71239" y="4736779"/>
            <a:ext cx="116649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FC025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4141" y="4143777"/>
            <a:ext cx="1166495" cy="7416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33020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Ottoman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00O-REC-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 marR="17145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1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29” x 20” x 15”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Cush270/271O-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REC: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1 pc. cushion, 4”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FC006</a:t>
            </a:r>
            <a:endParaRPr sz="700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51392" y="5501839"/>
            <a:ext cx="4103716" cy="885628"/>
            <a:chOff x="1216526" y="6355762"/>
            <a:chExt cx="4103716" cy="885628"/>
          </a:xfrm>
        </p:grpSpPr>
        <p:pic>
          <p:nvPicPr>
            <p:cNvPr id="30" name="object 30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5613" y="6397817"/>
              <a:ext cx="1243578" cy="84357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526" y="6355762"/>
              <a:ext cx="780282" cy="87699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0189" y="6367251"/>
              <a:ext cx="1210053" cy="86686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2347045" y="6517331"/>
            <a:ext cx="1274445" cy="104387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Sectional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Left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Arm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Loveseat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00LL-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 52.6” x 32.8” x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28.7”</a:t>
            </a:r>
            <a:endParaRPr sz="700">
              <a:latin typeface="Century Gothic"/>
              <a:cs typeface="Century Gothic"/>
            </a:endParaRPr>
          </a:p>
          <a:p>
            <a:pPr marL="12700" marR="454025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 50”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LS: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 pc. cushion, 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>
              <a:latin typeface="Century Gothic"/>
              <a:cs typeface="Century Gothic"/>
            </a:endParaRPr>
          </a:p>
          <a:p>
            <a:pPr marL="12700" marR="402590" algn="just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FC053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FC054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FC141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FC142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81583" y="4242922"/>
            <a:ext cx="1245870" cy="3282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Sectional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Corner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End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00CET-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 32.9” x 32.9”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20”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59769" y="6501081"/>
            <a:ext cx="1333500" cy="104387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Sectional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Right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Arm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Loveseat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00RL-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 52.6” x 32.8” x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28.7”</a:t>
            </a:r>
            <a:endParaRPr sz="700">
              <a:latin typeface="Century Gothic"/>
              <a:cs typeface="Century Gothic"/>
            </a:endParaRPr>
          </a:p>
          <a:p>
            <a:pPr marL="12700" marR="5130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 50”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LS: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 pc. cushion, 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>
              <a:latin typeface="Century Gothic"/>
              <a:cs typeface="Century Gothic"/>
            </a:endParaRPr>
          </a:p>
          <a:p>
            <a:pPr marL="12700" marR="461645" algn="just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FC053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FC054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FC141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FC142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2661" y="6501081"/>
            <a:ext cx="1193800" cy="104387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Sectional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Middle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Armless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 spc="-1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00SCM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 25.2” x 32.8” x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28.7”</a:t>
            </a:r>
            <a:endParaRPr sz="700">
              <a:latin typeface="Century Gothic"/>
              <a:cs typeface="Century Gothic"/>
            </a:endParaRPr>
          </a:p>
          <a:p>
            <a:pPr marL="12700" marR="3733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 50”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C: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 pc. cushion, 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>
              <a:latin typeface="Century Gothic"/>
              <a:cs typeface="Century Gothic"/>
            </a:endParaRPr>
          </a:p>
          <a:p>
            <a:pPr marL="12700" marR="321945" algn="just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FC053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FC054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FC141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FC142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40" name="object 38">
            <a:extLst>
              <a:ext uri="{FF2B5EF4-FFF2-40B4-BE49-F238E27FC236}">
                <a16:creationId xmlns:a16="http://schemas.microsoft.com/office/drawing/2014/main" id="{D065CC24-6D6A-ABF2-4EC8-4015EC03845F}"/>
              </a:ext>
            </a:extLst>
          </p:cNvPr>
          <p:cNvSpPr txBox="1"/>
          <p:nvPr/>
        </p:nvSpPr>
        <p:spPr>
          <a:xfrm>
            <a:off x="5562600" y="6501081"/>
            <a:ext cx="1333500" cy="73609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tional 90 Degree Corner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endParaRPr lang="en-US" sz="700" spc="-10">
              <a:solidFill>
                <a:srgbClr val="6D6E71"/>
              </a:solidFill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NC6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400SCC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32.8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” x 32.8” x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28.7”</a:t>
            </a:r>
            <a:endParaRPr sz="700">
              <a:latin typeface="Century Gothic"/>
              <a:cs typeface="Century Gothic"/>
            </a:endParaRPr>
          </a:p>
          <a:p>
            <a:pPr marL="12700" marR="513080">
              <a:lnSpc>
                <a:spcPts val="800"/>
              </a:lnSpc>
              <a:spcBef>
                <a:spcPts val="4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Seat Size: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25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” x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Cush270/271-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SCC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3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pc. cushion, 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US" sz="650">
              <a:latin typeface="Century Gothic"/>
              <a:cs typeface="Century Gothic"/>
            </a:endParaRPr>
          </a:p>
        </p:txBody>
      </p:sp>
      <p:pic>
        <p:nvPicPr>
          <p:cNvPr id="43" name="Picture 4" descr="Plastic Lumber Manufacturers | HDPE Lumber Suppliers">
            <a:extLst>
              <a:ext uri="{FF2B5EF4-FFF2-40B4-BE49-F238E27FC236}">
                <a16:creationId xmlns:a16="http://schemas.microsoft.com/office/drawing/2014/main" id="{739E8692-08A3-040B-8CF1-FC5197EA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742" y="9385934"/>
            <a:ext cx="1438626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4B100A37-DF48-3B92-0335-DA572B66BC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2056B9-D4CA-2ECF-0944-49D0549705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82" y="1209840"/>
            <a:ext cx="1546492" cy="880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3D3C8-17DC-0961-A117-EC609FA6B3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4206" y="1271839"/>
            <a:ext cx="975594" cy="910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93DEA8-FC3E-B83D-6908-1CE7484948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513" y="1221066"/>
            <a:ext cx="1267255" cy="9212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9B7F60-4B9F-0D42-E641-4C987FEF83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937" y="1262910"/>
            <a:ext cx="970692" cy="9045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C9F83D-0E1A-8F59-D957-8B287E4C8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16" y="3287512"/>
            <a:ext cx="1166494" cy="8238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3D38B0-6057-9AED-A81B-EC716EBE47B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625" y="3251472"/>
            <a:ext cx="1322947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9F1F7-8030-40D4-333B-0F009285ACA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678" y="3168332"/>
            <a:ext cx="975445" cy="975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8CE82F-5683-E50D-1F2A-B888C030AA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937" y="3217626"/>
            <a:ext cx="1303547" cy="10326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723127-4022-BD28-D321-3348265EDEA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582" y="5473455"/>
            <a:ext cx="1116713" cy="1043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0BC0B32-2D73-723C-C692-F7CD2B694A99}"/>
              </a:ext>
            </a:extLst>
          </p:cNvPr>
          <p:cNvSpPr txBox="1"/>
          <p:nvPr/>
        </p:nvSpPr>
        <p:spPr>
          <a:xfrm>
            <a:off x="5481583" y="7175787"/>
            <a:ext cx="154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61645" algn="just">
              <a:lnSpc>
                <a:spcPts val="800"/>
              </a:lnSpc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lang="en-US"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lang="en-US"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 spc="-1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lang="en-US"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FC053</a:t>
            </a:r>
            <a:r>
              <a:rPr lang="en-US"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lang="en-US"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FC054</a:t>
            </a:r>
            <a:r>
              <a:rPr lang="en-US"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r>
              <a:rPr lang="en-US"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FC141</a:t>
            </a:r>
            <a:r>
              <a:rPr lang="en-US"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(R),</a:t>
            </a:r>
            <a:r>
              <a:rPr lang="en-US"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FC142</a:t>
            </a:r>
            <a:r>
              <a:rPr lang="en-US"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(L)</a:t>
            </a:r>
            <a:endParaRPr lang="en-US" sz="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664201-98F0-5BAC-060F-9C1E90FB69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7072"/>
            <a:ext cx="7772400" cy="5291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5239C3-FFC7-F8CF-64C6-644653B35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62" y="4234097"/>
            <a:ext cx="2809875" cy="461665"/>
          </a:xfrm>
        </p:spPr>
        <p:txBody>
          <a:bodyPr/>
          <a:lstStyle/>
          <a:p>
            <a:pPr algn="ctr"/>
            <a:r>
              <a:rPr lang="en-US"/>
              <a:t>6400 Dining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6D7EA-4200-AB49-FB7D-41FC2C8DDA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7454A-3421-3217-4CCE-F32E4D73FF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41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9435" y="461170"/>
            <a:ext cx="3910965" cy="46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Dining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4261" y="464683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24" name="Picture 1" descr="A chair with a wood seat&#10;&#10;Description automatically generated">
            <a:extLst>
              <a:ext uri="{FF2B5EF4-FFF2-40B4-BE49-F238E27FC236}">
                <a16:creationId xmlns:a16="http://schemas.microsoft.com/office/drawing/2014/main" id="{5EDBCCBF-4B1C-DF10-F147-D6BC9613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902" y="7259194"/>
            <a:ext cx="2275013" cy="2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12B1972-482E-9959-DCE1-C359CDFDE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94444"/>
              </p:ext>
            </p:extLst>
          </p:nvPr>
        </p:nvGraphicFramePr>
        <p:xfrm>
          <a:off x="1272546" y="5646250"/>
          <a:ext cx="5227308" cy="179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2748">
                  <a:extLst>
                    <a:ext uri="{9D8B030D-6E8A-4147-A177-3AD203B41FA5}">
                      <a16:colId xmlns:a16="http://schemas.microsoft.com/office/drawing/2014/main" val="2957028116"/>
                    </a:ext>
                  </a:extLst>
                </a:gridCol>
                <a:gridCol w="1781935">
                  <a:extLst>
                    <a:ext uri="{9D8B030D-6E8A-4147-A177-3AD203B41FA5}">
                      <a16:colId xmlns:a16="http://schemas.microsoft.com/office/drawing/2014/main" val="2225561043"/>
                    </a:ext>
                  </a:extLst>
                </a:gridCol>
                <a:gridCol w="1712625">
                  <a:extLst>
                    <a:ext uri="{9D8B030D-6E8A-4147-A177-3AD203B41FA5}">
                      <a16:colId xmlns:a16="http://schemas.microsoft.com/office/drawing/2014/main" val="817683966"/>
                    </a:ext>
                  </a:extLst>
                </a:gridCol>
              </a:tblGrid>
              <a:tr h="965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53796456"/>
                  </a:ext>
                </a:extLst>
              </a:tr>
              <a:tr h="290719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560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 Square Dining Table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7112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5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41” Square Dining 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5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72” Rectangle Dining Table 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70000406"/>
                  </a:ext>
                </a:extLst>
              </a:tr>
              <a:tr h="111038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lang="en-US"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375750"/>
                  </a:ext>
                </a:extLst>
              </a:tr>
              <a:tr h="301558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NC2685DT-TN-33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TN-41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NC2685DT-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TN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05592817"/>
                  </a:ext>
                </a:extLst>
              </a:tr>
              <a:tr h="127495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33” x 33” x 29” 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41” x 41” x 29”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72” x 41” x 29”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81388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28D2414-D96D-AA4E-0F5C-889908A30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65510"/>
              </p:ext>
            </p:extLst>
          </p:nvPr>
        </p:nvGraphicFramePr>
        <p:xfrm>
          <a:off x="1300452" y="7436271"/>
          <a:ext cx="1699254" cy="20617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9254">
                  <a:extLst>
                    <a:ext uri="{9D8B030D-6E8A-4147-A177-3AD203B41FA5}">
                      <a16:colId xmlns:a16="http://schemas.microsoft.com/office/drawing/2014/main" val="875659852"/>
                    </a:ext>
                  </a:extLst>
                </a:gridCol>
              </a:tblGrid>
              <a:tr h="14079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1407036"/>
                  </a:ext>
                </a:extLst>
              </a:tr>
              <a:tr h="138205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83” Rectangle Dining Table</a:t>
                      </a:r>
                      <a:endParaRPr lang="en-US" sz="70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17780">
                        <a:lnSpc>
                          <a:spcPts val="775"/>
                        </a:lnSpc>
                        <a:spcBef>
                          <a:spcPts val="375"/>
                        </a:spcBef>
                      </a:pP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0864779"/>
                  </a:ext>
                </a:extLst>
              </a:tr>
              <a:tr h="99507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37770550"/>
                  </a:ext>
                </a:extLst>
              </a:tr>
              <a:tr h="99507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NC2685DT-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TN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14971758"/>
                  </a:ext>
                </a:extLst>
              </a:tr>
              <a:tr h="142627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83” x 41” x 29”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118024"/>
                  </a:ext>
                </a:extLst>
              </a:tr>
            </a:tbl>
          </a:graphicData>
        </a:graphic>
      </p:graphicFrame>
      <p:sp>
        <p:nvSpPr>
          <p:cNvPr id="28" name="object 35">
            <a:extLst>
              <a:ext uri="{FF2B5EF4-FFF2-40B4-BE49-F238E27FC236}">
                <a16:creationId xmlns:a16="http://schemas.microsoft.com/office/drawing/2014/main" id="{966E1649-8614-A758-FC2E-6F8F0D406822}"/>
              </a:ext>
            </a:extLst>
          </p:cNvPr>
          <p:cNvSpPr txBox="1"/>
          <p:nvPr/>
        </p:nvSpPr>
        <p:spPr>
          <a:xfrm>
            <a:off x="5542405" y="8098344"/>
            <a:ext cx="1650878" cy="4565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40259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Dining Chair </a:t>
            </a:r>
            <a:endParaRPr lang="en-US" sz="700">
              <a:solidFill>
                <a:srgbClr val="6D6E71"/>
              </a:solidFill>
              <a:latin typeface="Century Gothic"/>
              <a:cs typeface="Century Gothic"/>
            </a:endParaRPr>
          </a:p>
          <a:p>
            <a:pPr marL="12700" marR="40259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00DC-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TAN</a:t>
            </a:r>
            <a:endParaRPr sz="700">
              <a:latin typeface="Century Gothic"/>
              <a:cs typeface="Century Gothic"/>
            </a:endParaRPr>
          </a:p>
          <a:p>
            <a:pPr marL="12700" marR="508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sz="700" spc="1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26” x 22” x 34.6”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CUSH6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00DC: 1 PC.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CUSHION,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3”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TH.</a:t>
            </a:r>
            <a:endParaRPr sz="700">
              <a:latin typeface="Century Gothic"/>
              <a:cs typeface="Century Gothic"/>
            </a:endParaRPr>
          </a:p>
        </p:txBody>
      </p:sp>
      <p:pic>
        <p:nvPicPr>
          <p:cNvPr id="29" name="object 3">
            <a:extLst>
              <a:ext uri="{FF2B5EF4-FFF2-40B4-BE49-F238E27FC236}">
                <a16:creationId xmlns:a16="http://schemas.microsoft.com/office/drawing/2014/main" id="{B3B99851-E10E-F194-95C1-3E5308D4770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804" y="5624570"/>
            <a:ext cx="1018796" cy="928630"/>
          </a:xfrm>
          <a:prstGeom prst="rect">
            <a:avLst/>
          </a:prstGeom>
        </p:spPr>
      </p:pic>
      <p:pic>
        <p:nvPicPr>
          <p:cNvPr id="30" name="object 6">
            <a:extLst>
              <a:ext uri="{FF2B5EF4-FFF2-40B4-BE49-F238E27FC236}">
                <a16:creationId xmlns:a16="http://schemas.microsoft.com/office/drawing/2014/main" id="{AC874AE4-BF48-8847-7C25-A40B9842D29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02" y="5611870"/>
            <a:ext cx="1266596" cy="928630"/>
          </a:xfrm>
          <a:prstGeom prst="rect">
            <a:avLst/>
          </a:prstGeom>
        </p:spPr>
      </p:pic>
      <p:pic>
        <p:nvPicPr>
          <p:cNvPr id="31" name="object 4">
            <a:extLst>
              <a:ext uri="{FF2B5EF4-FFF2-40B4-BE49-F238E27FC236}">
                <a16:creationId xmlns:a16="http://schemas.microsoft.com/office/drawing/2014/main" id="{C565DFC0-78CD-9834-C3CC-E9D955A53E12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550" y="5571962"/>
            <a:ext cx="1650878" cy="1081030"/>
          </a:xfrm>
          <a:prstGeom prst="rect">
            <a:avLst/>
          </a:prstGeom>
        </p:spPr>
      </p:pic>
      <p:pic>
        <p:nvPicPr>
          <p:cNvPr id="32" name="object 7">
            <a:extLst>
              <a:ext uri="{FF2B5EF4-FFF2-40B4-BE49-F238E27FC236}">
                <a16:creationId xmlns:a16="http://schemas.microsoft.com/office/drawing/2014/main" id="{2F9C0789-5709-6203-8D4F-FF581D9FCB82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04" y="7601859"/>
            <a:ext cx="1653082" cy="992970"/>
          </a:xfrm>
          <a:prstGeom prst="rect">
            <a:avLst/>
          </a:prstGeom>
        </p:spPr>
      </p:pic>
      <p:pic>
        <p:nvPicPr>
          <p:cNvPr id="33" name="Picture 4" descr="Plastic Lumber Manufacturers | HDPE Lumber Suppliers">
            <a:extLst>
              <a:ext uri="{FF2B5EF4-FFF2-40B4-BE49-F238E27FC236}">
                <a16:creationId xmlns:a16="http://schemas.microsoft.com/office/drawing/2014/main" id="{30C68906-DC23-2804-42B9-4A3F16C3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541" y="9375400"/>
            <a:ext cx="1438626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ECB0733-9842-03C3-7C40-A8FD283DFB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67" y="1166986"/>
            <a:ext cx="6518899" cy="4283181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8995B16D-A450-063F-3D71-205609D410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776759" y="9397432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4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9E64-685B-4A7F-BE02-2E6EBF22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62" y="4203825"/>
            <a:ext cx="3114866" cy="461665"/>
          </a:xfrm>
        </p:spPr>
        <p:txBody>
          <a:bodyPr/>
          <a:lstStyle/>
          <a:p>
            <a:pPr algn="ctr"/>
            <a:r>
              <a:rPr lang="en-US"/>
              <a:t>2676 Nassau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2833D-ACD0-9E9B-9042-B23283A8C6E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ADB63-9694-2C6E-DAA9-345E906808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30" y="181685"/>
            <a:ext cx="7519737" cy="3170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43807-F9FC-E9DF-AA5E-C8CC07DEA3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138991"/>
            <a:ext cx="3886200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4A227-0F5B-A67E-2F9D-3F50AC4036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41820" y="4994611"/>
            <a:ext cx="4030580" cy="40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88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2FA31-1556-3CA9-A3C0-1B7F23D4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326" y="404748"/>
            <a:ext cx="2384382" cy="461665"/>
          </a:xfrm>
        </p:spPr>
        <p:txBody>
          <a:bodyPr/>
          <a:lstStyle/>
          <a:p>
            <a:r>
              <a:rPr lang="en-US"/>
              <a:t>2676 Nassau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E1026-17C4-34BD-6507-33E9484A4D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02" y="4701768"/>
            <a:ext cx="7444387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648163-E983-558E-67B6-8E46060F3B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02" y="1466420"/>
            <a:ext cx="2269470" cy="2485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E67BC-C440-03D6-5D0A-0A5A48D224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605" y="1466420"/>
            <a:ext cx="2269469" cy="2479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0959A4-DEA7-C730-2494-9227A8C746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07" y="1479138"/>
            <a:ext cx="2384382" cy="24792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0E25CC-3731-750B-BD3B-959A5EB4F23E}"/>
              </a:ext>
            </a:extLst>
          </p:cNvPr>
          <p:cNvSpPr txBox="1">
            <a:spLocks/>
          </p:cNvSpPr>
          <p:nvPr/>
        </p:nvSpPr>
        <p:spPr>
          <a:xfrm>
            <a:off x="830179" y="4130751"/>
            <a:ext cx="678581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877963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/>
              <a:t>High Back and Tangent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A816-9C1F-8B32-8269-48CAD25EDE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61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4580" y="400310"/>
            <a:ext cx="2731770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</a:pPr>
            <a:r>
              <a:rPr spc="385"/>
              <a:t>CHALFONTE </a:t>
            </a:r>
          </a:p>
          <a:p>
            <a:pPr marL="62865">
              <a:lnSpc>
                <a:spcPts val="1780"/>
              </a:lnSpc>
              <a:tabLst>
                <a:tab pos="1896110" algn="l"/>
              </a:tabLst>
            </a:pPr>
            <a:r>
              <a:rPr sz="1600" spc="-10"/>
              <a:t>SEATING</a:t>
            </a:r>
            <a:r>
              <a:rPr sz="1600"/>
              <a:t>	</a:t>
            </a:r>
            <a:r>
              <a:rPr sz="1600" spc="-10"/>
              <a:t>NC2685</a:t>
            </a:r>
            <a:endParaRPr sz="1600"/>
          </a:p>
        </p:txBody>
      </p:sp>
      <p:sp>
        <p:nvSpPr>
          <p:cNvPr id="3" name="object 3"/>
          <p:cNvSpPr/>
          <p:nvPr/>
        </p:nvSpPr>
        <p:spPr>
          <a:xfrm>
            <a:off x="917571" y="459111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82770" y="5957061"/>
            <a:ext cx="1242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31F20"/>
                </a:solidFill>
                <a:latin typeface="Century Gothic"/>
                <a:cs typeface="Century Gothic"/>
              </a:rPr>
              <a:t>Husk Double </a:t>
            </a:r>
            <a:r>
              <a:rPr sz="1200" spc="-20">
                <a:solidFill>
                  <a:srgbClr val="231F20"/>
                </a:solidFill>
                <a:latin typeface="Century Gothic"/>
                <a:cs typeface="Century Gothic"/>
              </a:rPr>
              <a:t>Flat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240" y="4480559"/>
            <a:ext cx="1508760" cy="14655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55700"/>
            <a:ext cx="5949950" cy="32242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9169" y="46308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Palatino Linotype"/>
                <a:cs typeface="Palatino Linotype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600" b="1" spc="-10">
                <a:solidFill>
                  <a:srgbClr val="FFFFFF"/>
                </a:solidFill>
                <a:latin typeface="Palatino Linotype"/>
                <a:cs typeface="Palatino Linotype"/>
              </a:rPr>
              <a:t>MEDIA ALUMINUM </a:t>
            </a:r>
            <a:endParaRPr sz="1600">
              <a:latin typeface="Palatino Linotype"/>
              <a:cs typeface="Palatino Linotyp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477892"/>
            <a:ext cx="4197096" cy="44557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896" y="6424943"/>
            <a:ext cx="1504186" cy="14224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374896" y="8023268"/>
            <a:ext cx="1552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31F20"/>
                </a:solidFill>
                <a:latin typeface="Century Gothic"/>
                <a:cs typeface="Century Gothic"/>
              </a:rPr>
              <a:t>Dark</a:t>
            </a:r>
            <a:r>
              <a:rPr sz="1200" spc="-2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rgbClr val="231F20"/>
                </a:solidFill>
                <a:latin typeface="Century Gothic"/>
                <a:cs typeface="Century Gothic"/>
              </a:rPr>
              <a:t>Gray</a:t>
            </a:r>
            <a:r>
              <a:rPr sz="1200" spc="-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spc="-10">
                <a:solidFill>
                  <a:srgbClr val="231F20"/>
                </a:solidFill>
                <a:latin typeface="Century Gothic"/>
                <a:cs typeface="Century Gothic"/>
              </a:rPr>
              <a:t>Aluminum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BBFFCD1-7F7A-628A-EBC9-36EAFE13A0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3A65D-E581-799D-54E8-908F70E39262}"/>
              </a:ext>
            </a:extLst>
          </p:cNvPr>
          <p:cNvSpPr txBox="1"/>
          <p:nvPr/>
        </p:nvSpPr>
        <p:spPr>
          <a:xfrm>
            <a:off x="3886200" y="4180667"/>
            <a:ext cx="1736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</a:t>
            </a:r>
            <a:r>
              <a:rPr lang="en-US" sz="800" err="1"/>
              <a:t>Canvas</a:t>
            </a:r>
            <a:endParaRPr lang="en-US" sz="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26234-D90F-A0CD-BEBB-4B8B935130F0}"/>
              </a:ext>
            </a:extLst>
          </p:cNvPr>
          <p:cNvSpPr txBox="1"/>
          <p:nvPr/>
        </p:nvSpPr>
        <p:spPr>
          <a:xfrm>
            <a:off x="4120060" y="8615752"/>
            <a:ext cx="1736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</a:t>
            </a:r>
            <a:r>
              <a:rPr lang="en-US" sz="800" err="1"/>
              <a:t>Canvas</a:t>
            </a:r>
            <a:endParaRPr lang="en-US" sz="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1" y="404748"/>
            <a:ext cx="6217908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  <a:tabLst>
                <a:tab pos="2880995" algn="l"/>
                <a:tab pos="3227070" algn="l"/>
              </a:tabLst>
            </a:pPr>
            <a:r>
              <a:rPr spc="385"/>
              <a:t>CHALFONTE</a:t>
            </a:r>
            <a:r>
              <a:rPr lang="en-US" spc="385"/>
              <a:t>  Deep Seating</a:t>
            </a:r>
            <a:r>
              <a:t>		</a:t>
            </a:r>
            <a:endParaRPr sz="1600"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086" y="3674290"/>
            <a:ext cx="1081754" cy="959866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58056"/>
              </p:ext>
            </p:extLst>
          </p:nvPr>
        </p:nvGraphicFramePr>
        <p:xfrm>
          <a:off x="838200" y="1315254"/>
          <a:ext cx="5975349" cy="82981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3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36195" marR="795655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Club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NC2685CAA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 marR="65849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865" marR="640080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NC2685SGAA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 marR="7645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865" marR="939800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NC2685LSAA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56”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 marR="8026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310" marR="885825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NC26853SAA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81”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75”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 marR="74866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67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1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1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1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5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36195" marR="141605">
                        <a:lnSpc>
                          <a:spcPts val="800"/>
                        </a:lnSpc>
                        <a:spcBef>
                          <a:spcPts val="11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90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Degree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NC2685SCC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32.5”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 marR="54229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SCC: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14604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865" marR="464184">
                        <a:lnSpc>
                          <a:spcPts val="800"/>
                        </a:lnSpc>
                        <a:spcBef>
                          <a:spcPts val="11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Middle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NC2685SCM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25”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 marR="7645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865" marR="297180">
                        <a:lnSpc>
                          <a:spcPts val="800"/>
                        </a:lnSpc>
                        <a:spcBef>
                          <a:spcPts val="11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NC2685LLAA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53”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 marR="77851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</a:t>
                      </a:r>
                      <a:r>
                        <a:rPr sz="700" spc="6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310" marR="192405">
                        <a:lnSpc>
                          <a:spcPts val="800"/>
                        </a:lnSpc>
                        <a:spcBef>
                          <a:spcPts val="11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Right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NC2685RLAA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53”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 marR="75692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6195" marR="48387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 marR="589280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 marR="640715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594995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5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8515">
                <a:tc>
                  <a:txBody>
                    <a:bodyPr/>
                    <a:lstStyle/>
                    <a:p>
                      <a:pPr marL="36195" marR="338455">
                        <a:lnSpc>
                          <a:spcPts val="800"/>
                        </a:lnSpc>
                        <a:spcBef>
                          <a:spcPts val="48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NC2685L3SAA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78”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75”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 marR="6375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865" marR="385445">
                        <a:lnSpc>
                          <a:spcPts val="800"/>
                        </a:lnSpc>
                        <a:spcBef>
                          <a:spcPts val="48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Right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NC2685R3SAA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78”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75”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 marR="74295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865" marR="676910">
                        <a:lnSpc>
                          <a:spcPts val="800"/>
                        </a:lnSpc>
                        <a:spcBef>
                          <a:spcPts val="48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NC6400O-REC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 marR="518159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29” x 20” x 15”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Cush270/271O-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86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 pc. cushion, 4”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310" marR="340360">
                        <a:lnSpc>
                          <a:spcPts val="800"/>
                        </a:lnSpc>
                        <a:spcBef>
                          <a:spcPts val="48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Slat Coffee Table 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NC6400CT-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(DB or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TAN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731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35.4” x 23.6” x 17.7”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1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1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5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36195" marR="17589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Slat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Nesting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NC6400NET-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(DB or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TAN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Large: 18.9” x 18.9” x 21.6”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619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Small: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16.5” x 16.5” x 19.6”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206" y="1388987"/>
            <a:ext cx="1097275" cy="97535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156" y="1564530"/>
            <a:ext cx="1270063" cy="7998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866" y="1476216"/>
            <a:ext cx="1280156" cy="88812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74" y="3487529"/>
            <a:ext cx="1005837" cy="89248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612" y="3540440"/>
            <a:ext cx="955738" cy="84245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772" y="3601127"/>
            <a:ext cx="1094608" cy="804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DB538F-502D-3056-C489-DC0DC89883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30638" y="5671333"/>
            <a:ext cx="1094608" cy="968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656784-E2BB-D6AD-8DD1-1BD45FCBB9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1777" y="5709423"/>
            <a:ext cx="1317103" cy="930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B07220-5DC9-58E2-660F-F694A36A139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08" y="7733837"/>
            <a:ext cx="979090" cy="9790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521E15-7171-910C-2B29-11C443B9BB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5723" y="1300762"/>
            <a:ext cx="1341775" cy="1127566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33D97A-73FD-3869-3CE5-29B77B387C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4CE04-1F44-F151-32A1-FC0E26D8805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48" y="7811819"/>
            <a:ext cx="1370383" cy="888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39AAF-9602-129E-8267-B0D836C2DD0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206" y="7750755"/>
            <a:ext cx="937656" cy="918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085938-B02A-4D2E-45DE-BC57ADC34C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217" y="7750326"/>
            <a:ext cx="1103993" cy="947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1FE8DD-6747-6DE6-8F65-0713A8957F86}"/>
              </a:ext>
            </a:extLst>
          </p:cNvPr>
          <p:cNvSpPr txBox="1"/>
          <p:nvPr/>
        </p:nvSpPr>
        <p:spPr>
          <a:xfrm>
            <a:off x="2158126" y="8697384"/>
            <a:ext cx="154147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" marR="175895">
              <a:lnSpc>
                <a:spcPts val="800"/>
              </a:lnSpc>
              <a:spcBef>
                <a:spcPts val="5"/>
              </a:spcBef>
            </a:pPr>
            <a:r>
              <a:rPr lang="en-US" sz="700" spc="-5">
                <a:solidFill>
                  <a:srgbClr val="6D6E71"/>
                </a:solidFill>
                <a:latin typeface="Century Gothic"/>
                <a:cs typeface="Century Gothic"/>
              </a:rPr>
              <a:t>End Table         </a:t>
            </a:r>
            <a:r>
              <a:rPr lang="en-US"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NC6400ET-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(DB or TAN)</a:t>
            </a:r>
            <a:endParaRPr lang="en-US" sz="700">
              <a:latin typeface="Century Gothic"/>
              <a:cs typeface="Century Gothic"/>
            </a:endParaRPr>
          </a:p>
          <a:p>
            <a:pPr marL="36195">
              <a:lnSpc>
                <a:spcPts val="760"/>
              </a:lnSpc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Large: 18.9” x 18.9” x 21.6” 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ht.</a:t>
            </a:r>
            <a:endParaRPr lang="en-US" sz="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lang="en-US" sz="700">
              <a:latin typeface="Times New Roman"/>
              <a:cs typeface="Times New Roman"/>
            </a:endParaRPr>
          </a:p>
          <a:p>
            <a:pPr marL="36195">
              <a:lnSpc>
                <a:spcPct val="100000"/>
              </a:lnSpc>
              <a:spcBef>
                <a:spcPts val="640"/>
              </a:spcBef>
            </a:pPr>
            <a:endParaRPr lang="en-US" sz="700">
              <a:solidFill>
                <a:srgbClr val="6D6E71"/>
              </a:solidFill>
              <a:latin typeface="Century Gothic"/>
              <a:cs typeface="Century Gothic"/>
            </a:endParaRPr>
          </a:p>
          <a:p>
            <a:pPr marL="36195">
              <a:lnSpc>
                <a:spcPct val="100000"/>
              </a:lnSpc>
              <a:spcBef>
                <a:spcPts val="640"/>
              </a:spcBef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Fits</a:t>
            </a:r>
            <a:r>
              <a:rPr lang="en-US"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lang="en-US"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Cover:</a:t>
            </a:r>
            <a:r>
              <a:rPr lang="en-US" sz="700" spc="18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 spc="-10">
                <a:solidFill>
                  <a:srgbClr val="6D6E71"/>
                </a:solidFill>
                <a:latin typeface="Century Gothic"/>
                <a:cs typeface="Century Gothic"/>
              </a:rPr>
              <a:t>FC025</a:t>
            </a:r>
            <a:endParaRPr lang="en-US" sz="700">
              <a:latin typeface="Century Gothic"/>
              <a:cs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99A7E-75B3-AF2D-7CA6-E0E877B37A77}"/>
              </a:ext>
            </a:extLst>
          </p:cNvPr>
          <p:cNvSpPr txBox="1"/>
          <p:nvPr/>
        </p:nvSpPr>
        <p:spPr>
          <a:xfrm>
            <a:off x="3699604" y="8757638"/>
            <a:ext cx="155819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310" marR="340360">
              <a:lnSpc>
                <a:spcPts val="800"/>
              </a:lnSpc>
              <a:spcBef>
                <a:spcPts val="480"/>
              </a:spcBef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Slat Coffee Table NC6400LCT-(DB or 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TAN)</a:t>
            </a:r>
            <a:endParaRPr lang="en-US" sz="700">
              <a:latin typeface="Century Gothic"/>
              <a:cs typeface="Century Gothic"/>
            </a:endParaRPr>
          </a:p>
          <a:p>
            <a:pPr marL="67310">
              <a:lnSpc>
                <a:spcPts val="780"/>
              </a:lnSpc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lang="en-US" sz="700" spc="1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42” x 25” x 17.7” </a:t>
            </a:r>
            <a:r>
              <a:rPr lang="en-US" sz="700" spc="-25" err="1">
                <a:solidFill>
                  <a:srgbClr val="6D6E71"/>
                </a:solidFill>
                <a:latin typeface="Century Gothic"/>
                <a:cs typeface="Century Gothic"/>
              </a:rPr>
              <a:t>ht</a:t>
            </a:r>
            <a:endParaRPr lang="en-US" sz="700">
              <a:latin typeface="Century Gothic"/>
              <a:cs typeface="Century Goth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F90FDF-1903-2B85-EE53-3A338DC7425B}"/>
              </a:ext>
            </a:extLst>
          </p:cNvPr>
          <p:cNvSpPr txBox="1"/>
          <p:nvPr/>
        </p:nvSpPr>
        <p:spPr>
          <a:xfrm>
            <a:off x="5257799" y="8813617"/>
            <a:ext cx="164590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310" marR="340360">
              <a:lnSpc>
                <a:spcPts val="800"/>
              </a:lnSpc>
              <a:spcBef>
                <a:spcPts val="480"/>
              </a:spcBef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Corner End Table/ Square Coffee Table NC6400CET-(DB or </a:t>
            </a:r>
            <a:r>
              <a:rPr lang="en-US" sz="700" spc="-25">
                <a:solidFill>
                  <a:srgbClr val="6D6E71"/>
                </a:solidFill>
                <a:latin typeface="Century Gothic"/>
                <a:cs typeface="Century Gothic"/>
              </a:rPr>
              <a:t>TAN)</a:t>
            </a:r>
            <a:endParaRPr lang="en-US" sz="700">
              <a:latin typeface="Century Gothic"/>
              <a:cs typeface="Century Gothic"/>
            </a:endParaRPr>
          </a:p>
          <a:p>
            <a:pPr marL="67310">
              <a:lnSpc>
                <a:spcPts val="780"/>
              </a:lnSpc>
            </a:pP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Size:</a:t>
            </a:r>
            <a:r>
              <a:rPr lang="en-US" sz="700" spc="1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700">
                <a:solidFill>
                  <a:srgbClr val="6D6E71"/>
                </a:solidFill>
                <a:latin typeface="Century Gothic"/>
                <a:cs typeface="Century Gothic"/>
              </a:rPr>
              <a:t>31” x 31” x 21” </a:t>
            </a:r>
            <a:r>
              <a:rPr lang="en-US" sz="700" spc="-25" err="1">
                <a:solidFill>
                  <a:srgbClr val="6D6E71"/>
                </a:solidFill>
                <a:latin typeface="Century Gothic"/>
                <a:cs typeface="Century Gothic"/>
              </a:rPr>
              <a:t>ht</a:t>
            </a:r>
            <a:endParaRPr lang="en-US" sz="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899CB-98CA-8664-8744-3ADAE1359C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26048" y="1226048"/>
            <a:ext cx="10224498" cy="777240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240790" y="7713940"/>
            <a:ext cx="3071495" cy="701040"/>
          </a:xfrm>
          <a:custGeom>
            <a:avLst/>
            <a:gdLst/>
            <a:ahLst/>
            <a:cxnLst/>
            <a:rect l="l" t="t" r="r" b="b"/>
            <a:pathLst>
              <a:path w="3071495" h="701039">
                <a:moveTo>
                  <a:pt x="0" y="1892"/>
                </a:moveTo>
                <a:lnTo>
                  <a:pt x="0" y="21259"/>
                </a:lnTo>
                <a:lnTo>
                  <a:pt x="14902" y="24814"/>
                </a:lnTo>
                <a:lnTo>
                  <a:pt x="30643" y="35190"/>
                </a:lnTo>
                <a:lnTo>
                  <a:pt x="46296" y="54069"/>
                </a:lnTo>
                <a:lnTo>
                  <a:pt x="60934" y="83134"/>
                </a:lnTo>
                <a:lnTo>
                  <a:pt x="307479" y="688657"/>
                </a:lnTo>
                <a:lnTo>
                  <a:pt x="323716" y="688000"/>
                </a:lnTo>
                <a:lnTo>
                  <a:pt x="332257" y="687785"/>
                </a:lnTo>
                <a:lnTo>
                  <a:pt x="374900" y="687704"/>
                </a:lnTo>
                <a:lnTo>
                  <a:pt x="431184" y="535622"/>
                </a:lnTo>
                <a:lnTo>
                  <a:pt x="408558" y="535622"/>
                </a:lnTo>
                <a:lnTo>
                  <a:pt x="237578" y="102501"/>
                </a:lnTo>
                <a:lnTo>
                  <a:pt x="232618" y="88773"/>
                </a:lnTo>
                <a:lnTo>
                  <a:pt x="229074" y="76639"/>
                </a:lnTo>
                <a:lnTo>
                  <a:pt x="226947" y="66098"/>
                </a:lnTo>
                <a:lnTo>
                  <a:pt x="226237" y="57149"/>
                </a:lnTo>
                <a:lnTo>
                  <a:pt x="230556" y="40051"/>
                </a:lnTo>
                <a:lnTo>
                  <a:pt x="243422" y="29460"/>
                </a:lnTo>
                <a:lnTo>
                  <a:pt x="264701" y="23742"/>
                </a:lnTo>
                <a:lnTo>
                  <a:pt x="294258" y="21259"/>
                </a:lnTo>
                <a:lnTo>
                  <a:pt x="294258" y="4724"/>
                </a:lnTo>
                <a:lnTo>
                  <a:pt x="147358" y="4724"/>
                </a:lnTo>
                <a:lnTo>
                  <a:pt x="68192" y="4017"/>
                </a:lnTo>
                <a:lnTo>
                  <a:pt x="31861" y="3133"/>
                </a:lnTo>
                <a:lnTo>
                  <a:pt x="0" y="1892"/>
                </a:lnTo>
                <a:close/>
              </a:path>
              <a:path w="3071495" h="701039">
                <a:moveTo>
                  <a:pt x="374900" y="687704"/>
                </a:moveTo>
                <a:lnTo>
                  <a:pt x="341020" y="687704"/>
                </a:lnTo>
                <a:lnTo>
                  <a:pt x="349577" y="687785"/>
                </a:lnTo>
                <a:lnTo>
                  <a:pt x="358136" y="688000"/>
                </a:lnTo>
                <a:lnTo>
                  <a:pt x="374548" y="688657"/>
                </a:lnTo>
                <a:lnTo>
                  <a:pt x="374900" y="687704"/>
                </a:lnTo>
                <a:close/>
              </a:path>
              <a:path w="3071495" h="701039">
                <a:moveTo>
                  <a:pt x="884669" y="0"/>
                </a:moveTo>
                <a:lnTo>
                  <a:pt x="664565" y="565848"/>
                </a:lnTo>
                <a:lnTo>
                  <a:pt x="643856" y="611074"/>
                </a:lnTo>
                <a:lnTo>
                  <a:pt x="601729" y="659369"/>
                </a:lnTo>
                <a:lnTo>
                  <a:pt x="580491" y="667397"/>
                </a:lnTo>
                <a:lnTo>
                  <a:pt x="580491" y="686765"/>
                </a:lnTo>
                <a:lnTo>
                  <a:pt x="596257" y="685524"/>
                </a:lnTo>
                <a:lnTo>
                  <a:pt x="614197" y="684639"/>
                </a:lnTo>
                <a:lnTo>
                  <a:pt x="633823" y="684109"/>
                </a:lnTo>
                <a:lnTo>
                  <a:pt x="775080" y="683933"/>
                </a:lnTo>
                <a:lnTo>
                  <a:pt x="775080" y="667397"/>
                </a:lnTo>
                <a:lnTo>
                  <a:pt x="739335" y="663712"/>
                </a:lnTo>
                <a:lnTo>
                  <a:pt x="712268" y="653165"/>
                </a:lnTo>
                <a:lnTo>
                  <a:pt x="695119" y="633320"/>
                </a:lnTo>
                <a:lnTo>
                  <a:pt x="689127" y="601738"/>
                </a:lnTo>
                <a:lnTo>
                  <a:pt x="690669" y="580870"/>
                </a:lnTo>
                <a:lnTo>
                  <a:pt x="695442" y="556280"/>
                </a:lnTo>
                <a:lnTo>
                  <a:pt x="703668" y="527616"/>
                </a:lnTo>
                <a:lnTo>
                  <a:pt x="715568" y="494525"/>
                </a:lnTo>
                <a:lnTo>
                  <a:pt x="741552" y="427456"/>
                </a:lnTo>
                <a:lnTo>
                  <a:pt x="1117452" y="427456"/>
                </a:lnTo>
                <a:lnTo>
                  <a:pt x="1109944" y="408089"/>
                </a:lnTo>
                <a:lnTo>
                  <a:pt x="748639" y="408089"/>
                </a:lnTo>
                <a:lnTo>
                  <a:pt x="848766" y="147840"/>
                </a:lnTo>
                <a:lnTo>
                  <a:pt x="1009052" y="147840"/>
                </a:lnTo>
                <a:lnTo>
                  <a:pt x="952289" y="1422"/>
                </a:lnTo>
                <a:lnTo>
                  <a:pt x="918197" y="1422"/>
                </a:lnTo>
                <a:lnTo>
                  <a:pt x="909436" y="1334"/>
                </a:lnTo>
                <a:lnTo>
                  <a:pt x="900899" y="1068"/>
                </a:lnTo>
                <a:lnTo>
                  <a:pt x="892629" y="624"/>
                </a:lnTo>
                <a:lnTo>
                  <a:pt x="884669" y="0"/>
                </a:lnTo>
                <a:close/>
              </a:path>
              <a:path w="3071495" h="701039">
                <a:moveTo>
                  <a:pt x="775080" y="683933"/>
                </a:moveTo>
                <a:lnTo>
                  <a:pt x="654646" y="683933"/>
                </a:lnTo>
                <a:lnTo>
                  <a:pt x="684225" y="684109"/>
                </a:lnTo>
                <a:lnTo>
                  <a:pt x="713449" y="684639"/>
                </a:lnTo>
                <a:lnTo>
                  <a:pt x="775080" y="686765"/>
                </a:lnTo>
                <a:lnTo>
                  <a:pt x="775080" y="683933"/>
                </a:lnTo>
                <a:close/>
              </a:path>
              <a:path w="3071495" h="701039">
                <a:moveTo>
                  <a:pt x="1117452" y="427456"/>
                </a:moveTo>
                <a:lnTo>
                  <a:pt x="951738" y="427456"/>
                </a:lnTo>
                <a:lnTo>
                  <a:pt x="1009827" y="586155"/>
                </a:lnTo>
                <a:lnTo>
                  <a:pt x="1014787" y="599891"/>
                </a:lnTo>
                <a:lnTo>
                  <a:pt x="1018332" y="612076"/>
                </a:lnTo>
                <a:lnTo>
                  <a:pt x="1020459" y="622756"/>
                </a:lnTo>
                <a:lnTo>
                  <a:pt x="1021168" y="631977"/>
                </a:lnTo>
                <a:lnTo>
                  <a:pt x="1017050" y="648400"/>
                </a:lnTo>
                <a:lnTo>
                  <a:pt x="1004517" y="658893"/>
                </a:lnTo>
                <a:lnTo>
                  <a:pt x="983305" y="664783"/>
                </a:lnTo>
                <a:lnTo>
                  <a:pt x="953147" y="667397"/>
                </a:lnTo>
                <a:lnTo>
                  <a:pt x="953147" y="686765"/>
                </a:lnTo>
                <a:lnTo>
                  <a:pt x="981289" y="685524"/>
                </a:lnTo>
                <a:lnTo>
                  <a:pt x="1016384" y="684639"/>
                </a:lnTo>
                <a:lnTo>
                  <a:pt x="1247406" y="683933"/>
                </a:lnTo>
                <a:lnTo>
                  <a:pt x="1247406" y="667397"/>
                </a:lnTo>
                <a:lnTo>
                  <a:pt x="1232642" y="663843"/>
                </a:lnTo>
                <a:lnTo>
                  <a:pt x="1216769" y="653467"/>
                </a:lnTo>
                <a:lnTo>
                  <a:pt x="1200984" y="634588"/>
                </a:lnTo>
                <a:lnTo>
                  <a:pt x="1186484" y="605523"/>
                </a:lnTo>
                <a:lnTo>
                  <a:pt x="1117452" y="427456"/>
                </a:lnTo>
                <a:close/>
              </a:path>
              <a:path w="3071495" h="701039">
                <a:moveTo>
                  <a:pt x="1247406" y="683933"/>
                </a:moveTo>
                <a:lnTo>
                  <a:pt x="1100518" y="683933"/>
                </a:lnTo>
                <a:lnTo>
                  <a:pt x="1179453" y="684639"/>
                </a:lnTo>
                <a:lnTo>
                  <a:pt x="1215756" y="685524"/>
                </a:lnTo>
                <a:lnTo>
                  <a:pt x="1247406" y="686765"/>
                </a:lnTo>
                <a:lnTo>
                  <a:pt x="1247406" y="683933"/>
                </a:lnTo>
                <a:close/>
              </a:path>
              <a:path w="3071495" h="701039">
                <a:moveTo>
                  <a:pt x="473265" y="1892"/>
                </a:moveTo>
                <a:lnTo>
                  <a:pt x="473265" y="21259"/>
                </a:lnTo>
                <a:lnTo>
                  <a:pt x="507680" y="26164"/>
                </a:lnTo>
                <a:lnTo>
                  <a:pt x="533193" y="39617"/>
                </a:lnTo>
                <a:lnTo>
                  <a:pt x="549053" y="62900"/>
                </a:lnTo>
                <a:lnTo>
                  <a:pt x="554507" y="97294"/>
                </a:lnTo>
                <a:lnTo>
                  <a:pt x="552891" y="120715"/>
                </a:lnTo>
                <a:lnTo>
                  <a:pt x="547955" y="147899"/>
                </a:lnTo>
                <a:lnTo>
                  <a:pt x="539564" y="179067"/>
                </a:lnTo>
                <a:lnTo>
                  <a:pt x="527583" y="214439"/>
                </a:lnTo>
                <a:lnTo>
                  <a:pt x="408558" y="535622"/>
                </a:lnTo>
                <a:lnTo>
                  <a:pt x="431184" y="535622"/>
                </a:lnTo>
                <a:lnTo>
                  <a:pt x="579069" y="136029"/>
                </a:lnTo>
                <a:lnTo>
                  <a:pt x="599914" y="89137"/>
                </a:lnTo>
                <a:lnTo>
                  <a:pt x="622528" y="55618"/>
                </a:lnTo>
                <a:lnTo>
                  <a:pt x="667397" y="21259"/>
                </a:lnTo>
                <a:lnTo>
                  <a:pt x="667397" y="4724"/>
                </a:lnTo>
                <a:lnTo>
                  <a:pt x="593712" y="4724"/>
                </a:lnTo>
                <a:lnTo>
                  <a:pt x="564067" y="4547"/>
                </a:lnTo>
                <a:lnTo>
                  <a:pt x="534731" y="4017"/>
                </a:lnTo>
                <a:lnTo>
                  <a:pt x="473265" y="1892"/>
                </a:lnTo>
                <a:close/>
              </a:path>
              <a:path w="3071495" h="701039">
                <a:moveTo>
                  <a:pt x="1009052" y="147840"/>
                </a:moveTo>
                <a:lnTo>
                  <a:pt x="848766" y="147840"/>
                </a:lnTo>
                <a:lnTo>
                  <a:pt x="944651" y="408089"/>
                </a:lnTo>
                <a:lnTo>
                  <a:pt x="1109944" y="408089"/>
                </a:lnTo>
                <a:lnTo>
                  <a:pt x="1009052" y="147840"/>
                </a:lnTo>
                <a:close/>
              </a:path>
              <a:path w="3071495" h="701039">
                <a:moveTo>
                  <a:pt x="294258" y="1892"/>
                </a:moveTo>
                <a:lnTo>
                  <a:pt x="266324" y="3133"/>
                </a:lnTo>
                <a:lnTo>
                  <a:pt x="231262" y="4017"/>
                </a:lnTo>
                <a:lnTo>
                  <a:pt x="147358" y="4724"/>
                </a:lnTo>
                <a:lnTo>
                  <a:pt x="294258" y="4724"/>
                </a:lnTo>
                <a:lnTo>
                  <a:pt x="294258" y="1892"/>
                </a:lnTo>
                <a:close/>
              </a:path>
              <a:path w="3071495" h="701039">
                <a:moveTo>
                  <a:pt x="667397" y="1892"/>
                </a:moveTo>
                <a:lnTo>
                  <a:pt x="651698" y="3133"/>
                </a:lnTo>
                <a:lnTo>
                  <a:pt x="633917" y="4017"/>
                </a:lnTo>
                <a:lnTo>
                  <a:pt x="614455" y="4547"/>
                </a:lnTo>
                <a:lnTo>
                  <a:pt x="593712" y="4724"/>
                </a:lnTo>
                <a:lnTo>
                  <a:pt x="667397" y="4724"/>
                </a:lnTo>
                <a:lnTo>
                  <a:pt x="667397" y="1892"/>
                </a:lnTo>
                <a:close/>
              </a:path>
              <a:path w="3071495" h="701039">
                <a:moveTo>
                  <a:pt x="951738" y="0"/>
                </a:moveTo>
                <a:lnTo>
                  <a:pt x="943709" y="624"/>
                </a:lnTo>
                <a:lnTo>
                  <a:pt x="935324" y="1068"/>
                </a:lnTo>
                <a:lnTo>
                  <a:pt x="926761" y="1334"/>
                </a:lnTo>
                <a:lnTo>
                  <a:pt x="918197" y="1422"/>
                </a:lnTo>
                <a:lnTo>
                  <a:pt x="952289" y="1422"/>
                </a:lnTo>
                <a:lnTo>
                  <a:pt x="951738" y="0"/>
                </a:lnTo>
                <a:close/>
              </a:path>
              <a:path w="3071495" h="701039">
                <a:moveTo>
                  <a:pt x="1263472" y="1892"/>
                </a:moveTo>
                <a:lnTo>
                  <a:pt x="1263472" y="21259"/>
                </a:lnTo>
                <a:lnTo>
                  <a:pt x="1300464" y="25546"/>
                </a:lnTo>
                <a:lnTo>
                  <a:pt x="1322449" y="37493"/>
                </a:lnTo>
                <a:lnTo>
                  <a:pt x="1333011" y="62104"/>
                </a:lnTo>
                <a:lnTo>
                  <a:pt x="1335735" y="104381"/>
                </a:lnTo>
                <a:lnTo>
                  <a:pt x="1335735" y="584263"/>
                </a:lnTo>
                <a:lnTo>
                  <a:pt x="1333079" y="626547"/>
                </a:lnTo>
                <a:lnTo>
                  <a:pt x="1322630" y="651162"/>
                </a:lnTo>
                <a:lnTo>
                  <a:pt x="1300668" y="663110"/>
                </a:lnTo>
                <a:lnTo>
                  <a:pt x="1263472" y="667397"/>
                </a:lnTo>
                <a:lnTo>
                  <a:pt x="1263472" y="686765"/>
                </a:lnTo>
                <a:lnTo>
                  <a:pt x="1491478" y="684037"/>
                </a:lnTo>
                <a:lnTo>
                  <a:pt x="1799819" y="683933"/>
                </a:lnTo>
                <a:lnTo>
                  <a:pt x="1798351" y="664565"/>
                </a:lnTo>
                <a:lnTo>
                  <a:pt x="1550644" y="664565"/>
                </a:lnTo>
                <a:lnTo>
                  <a:pt x="1519601" y="662291"/>
                </a:lnTo>
                <a:lnTo>
                  <a:pt x="1501046" y="652754"/>
                </a:lnTo>
                <a:lnTo>
                  <a:pt x="1492056" y="631882"/>
                </a:lnTo>
                <a:lnTo>
                  <a:pt x="1489710" y="595604"/>
                </a:lnTo>
                <a:lnTo>
                  <a:pt x="1489710" y="104381"/>
                </a:lnTo>
                <a:lnTo>
                  <a:pt x="1492730" y="62104"/>
                </a:lnTo>
                <a:lnTo>
                  <a:pt x="1504297" y="37493"/>
                </a:lnTo>
                <a:lnTo>
                  <a:pt x="1528173" y="25546"/>
                </a:lnTo>
                <a:lnTo>
                  <a:pt x="1568119" y="21259"/>
                </a:lnTo>
                <a:lnTo>
                  <a:pt x="1568119" y="4724"/>
                </a:lnTo>
                <a:lnTo>
                  <a:pt x="1416037" y="4724"/>
                </a:lnTo>
                <a:lnTo>
                  <a:pt x="1328772" y="4017"/>
                </a:lnTo>
                <a:lnTo>
                  <a:pt x="1292357" y="3133"/>
                </a:lnTo>
                <a:lnTo>
                  <a:pt x="1263472" y="1892"/>
                </a:lnTo>
                <a:close/>
              </a:path>
              <a:path w="3071495" h="701039">
                <a:moveTo>
                  <a:pt x="1799819" y="683933"/>
                </a:moveTo>
                <a:lnTo>
                  <a:pt x="1578508" y="683933"/>
                </a:lnTo>
                <a:lnTo>
                  <a:pt x="1746888" y="685127"/>
                </a:lnTo>
                <a:lnTo>
                  <a:pt x="1800034" y="686765"/>
                </a:lnTo>
                <a:lnTo>
                  <a:pt x="1799819" y="683933"/>
                </a:lnTo>
                <a:close/>
              </a:path>
              <a:path w="3071495" h="701039">
                <a:moveTo>
                  <a:pt x="1796249" y="448716"/>
                </a:moveTo>
                <a:lnTo>
                  <a:pt x="1774050" y="448716"/>
                </a:lnTo>
                <a:lnTo>
                  <a:pt x="1760642" y="509477"/>
                </a:lnTo>
                <a:lnTo>
                  <a:pt x="1739819" y="561985"/>
                </a:lnTo>
                <a:lnTo>
                  <a:pt x="1712356" y="604994"/>
                </a:lnTo>
                <a:lnTo>
                  <a:pt x="1679028" y="637258"/>
                </a:lnTo>
                <a:lnTo>
                  <a:pt x="1640610" y="657531"/>
                </a:lnTo>
                <a:lnTo>
                  <a:pt x="1597875" y="664565"/>
                </a:lnTo>
                <a:lnTo>
                  <a:pt x="1798351" y="664565"/>
                </a:lnTo>
                <a:lnTo>
                  <a:pt x="1796611" y="641595"/>
                </a:lnTo>
                <a:lnTo>
                  <a:pt x="1794602" y="598908"/>
                </a:lnTo>
                <a:lnTo>
                  <a:pt x="1793655" y="561890"/>
                </a:lnTo>
                <a:lnTo>
                  <a:pt x="1793417" y="533730"/>
                </a:lnTo>
                <a:lnTo>
                  <a:pt x="1793599" y="509477"/>
                </a:lnTo>
                <a:lnTo>
                  <a:pt x="1794128" y="487151"/>
                </a:lnTo>
                <a:lnTo>
                  <a:pt x="1795014" y="466716"/>
                </a:lnTo>
                <a:lnTo>
                  <a:pt x="1796249" y="448716"/>
                </a:lnTo>
                <a:close/>
              </a:path>
              <a:path w="3071495" h="701039">
                <a:moveTo>
                  <a:pt x="1568119" y="1892"/>
                </a:moveTo>
                <a:lnTo>
                  <a:pt x="1537118" y="3133"/>
                </a:lnTo>
                <a:lnTo>
                  <a:pt x="1499693" y="4017"/>
                </a:lnTo>
                <a:lnTo>
                  <a:pt x="1416037" y="4724"/>
                </a:lnTo>
                <a:lnTo>
                  <a:pt x="1568119" y="4724"/>
                </a:lnTo>
                <a:lnTo>
                  <a:pt x="1568119" y="1892"/>
                </a:lnTo>
                <a:close/>
              </a:path>
              <a:path w="3071495" h="701039">
                <a:moveTo>
                  <a:pt x="1844433" y="1892"/>
                </a:moveTo>
                <a:lnTo>
                  <a:pt x="1844433" y="21259"/>
                </a:lnTo>
                <a:lnTo>
                  <a:pt x="1881901" y="25546"/>
                </a:lnTo>
                <a:lnTo>
                  <a:pt x="1904003" y="37493"/>
                </a:lnTo>
                <a:lnTo>
                  <a:pt x="1914503" y="62104"/>
                </a:lnTo>
                <a:lnTo>
                  <a:pt x="1917166" y="104381"/>
                </a:lnTo>
                <a:lnTo>
                  <a:pt x="1917166" y="408089"/>
                </a:lnTo>
                <a:lnTo>
                  <a:pt x="1919045" y="476280"/>
                </a:lnTo>
                <a:lnTo>
                  <a:pt x="1925844" y="532955"/>
                </a:lnTo>
                <a:lnTo>
                  <a:pt x="1939309" y="579860"/>
                </a:lnTo>
                <a:lnTo>
                  <a:pt x="1961184" y="618742"/>
                </a:lnTo>
                <a:lnTo>
                  <a:pt x="1993214" y="651344"/>
                </a:lnTo>
                <a:lnTo>
                  <a:pt x="2032068" y="675156"/>
                </a:lnTo>
                <a:lnTo>
                  <a:pt x="2075573" y="690244"/>
                </a:lnTo>
                <a:lnTo>
                  <a:pt x="2121469" y="698161"/>
                </a:lnTo>
                <a:lnTo>
                  <a:pt x="2167496" y="700455"/>
                </a:lnTo>
                <a:lnTo>
                  <a:pt x="2222386" y="696378"/>
                </a:lnTo>
                <a:lnTo>
                  <a:pt x="2269249" y="684616"/>
                </a:lnTo>
                <a:lnTo>
                  <a:pt x="2307006" y="666457"/>
                </a:lnTo>
                <a:lnTo>
                  <a:pt x="2204339" y="666457"/>
                </a:lnTo>
                <a:lnTo>
                  <a:pt x="2158688" y="660854"/>
                </a:lnTo>
                <a:lnTo>
                  <a:pt x="2123924" y="644151"/>
                </a:lnTo>
                <a:lnTo>
                  <a:pt x="2082446" y="578075"/>
                </a:lnTo>
                <a:lnTo>
                  <a:pt x="2073422" y="529018"/>
                </a:lnTo>
                <a:lnTo>
                  <a:pt x="2070671" y="469493"/>
                </a:lnTo>
                <a:lnTo>
                  <a:pt x="2070671" y="104381"/>
                </a:lnTo>
                <a:lnTo>
                  <a:pt x="2073689" y="62104"/>
                </a:lnTo>
                <a:lnTo>
                  <a:pt x="2085254" y="37493"/>
                </a:lnTo>
                <a:lnTo>
                  <a:pt x="2109129" y="25546"/>
                </a:lnTo>
                <a:lnTo>
                  <a:pt x="2149081" y="21259"/>
                </a:lnTo>
                <a:lnTo>
                  <a:pt x="2149081" y="4724"/>
                </a:lnTo>
                <a:lnTo>
                  <a:pt x="1996046" y="4724"/>
                </a:lnTo>
                <a:lnTo>
                  <a:pt x="1910143" y="4017"/>
                </a:lnTo>
                <a:lnTo>
                  <a:pt x="1873634" y="3133"/>
                </a:lnTo>
                <a:lnTo>
                  <a:pt x="1844433" y="1892"/>
                </a:lnTo>
                <a:close/>
              </a:path>
              <a:path w="3071495" h="701039">
                <a:moveTo>
                  <a:pt x="2286533" y="1892"/>
                </a:moveTo>
                <a:lnTo>
                  <a:pt x="2286533" y="21259"/>
                </a:lnTo>
                <a:lnTo>
                  <a:pt x="2335488" y="31670"/>
                </a:lnTo>
                <a:lnTo>
                  <a:pt x="2363990" y="54259"/>
                </a:lnTo>
                <a:lnTo>
                  <a:pt x="2377262" y="95181"/>
                </a:lnTo>
                <a:lnTo>
                  <a:pt x="2380526" y="160591"/>
                </a:lnTo>
                <a:lnTo>
                  <a:pt x="2380526" y="416115"/>
                </a:lnTo>
                <a:lnTo>
                  <a:pt x="2378554" y="469049"/>
                </a:lnTo>
                <a:lnTo>
                  <a:pt x="2372193" y="517205"/>
                </a:lnTo>
                <a:lnTo>
                  <a:pt x="2360773" y="559881"/>
                </a:lnTo>
                <a:lnTo>
                  <a:pt x="2343624" y="596374"/>
                </a:lnTo>
                <a:lnTo>
                  <a:pt x="2289459" y="647999"/>
                </a:lnTo>
                <a:lnTo>
                  <a:pt x="2251103" y="661726"/>
                </a:lnTo>
                <a:lnTo>
                  <a:pt x="2204339" y="666457"/>
                </a:lnTo>
                <a:lnTo>
                  <a:pt x="2307006" y="666457"/>
                </a:lnTo>
                <a:lnTo>
                  <a:pt x="2339445" y="640848"/>
                </a:lnTo>
                <a:lnTo>
                  <a:pt x="2363050" y="610247"/>
                </a:lnTo>
                <a:lnTo>
                  <a:pt x="2382001" y="568716"/>
                </a:lnTo>
                <a:lnTo>
                  <a:pt x="2394223" y="520325"/>
                </a:lnTo>
                <a:lnTo>
                  <a:pt x="2400777" y="465647"/>
                </a:lnTo>
                <a:lnTo>
                  <a:pt x="2402634" y="408089"/>
                </a:lnTo>
                <a:lnTo>
                  <a:pt x="2402725" y="148780"/>
                </a:lnTo>
                <a:lnTo>
                  <a:pt x="2405381" y="90595"/>
                </a:lnTo>
                <a:lnTo>
                  <a:pt x="2415830" y="53135"/>
                </a:lnTo>
                <a:lnTo>
                  <a:pt x="2437792" y="31617"/>
                </a:lnTo>
                <a:lnTo>
                  <a:pt x="2474988" y="21259"/>
                </a:lnTo>
                <a:lnTo>
                  <a:pt x="2474988" y="4724"/>
                </a:lnTo>
                <a:lnTo>
                  <a:pt x="2390914" y="4724"/>
                </a:lnTo>
                <a:lnTo>
                  <a:pt x="2363578" y="4547"/>
                </a:lnTo>
                <a:lnTo>
                  <a:pt x="2335180" y="4017"/>
                </a:lnTo>
                <a:lnTo>
                  <a:pt x="2308554" y="3133"/>
                </a:lnTo>
                <a:lnTo>
                  <a:pt x="2286533" y="1892"/>
                </a:lnTo>
                <a:close/>
              </a:path>
              <a:path w="3071495" h="701039">
                <a:moveTo>
                  <a:pt x="2149081" y="1892"/>
                </a:moveTo>
                <a:lnTo>
                  <a:pt x="2118193" y="3133"/>
                </a:lnTo>
                <a:lnTo>
                  <a:pt x="2080888" y="4017"/>
                </a:lnTo>
                <a:lnTo>
                  <a:pt x="1996046" y="4724"/>
                </a:lnTo>
                <a:lnTo>
                  <a:pt x="2149081" y="4724"/>
                </a:lnTo>
                <a:lnTo>
                  <a:pt x="2149081" y="1892"/>
                </a:lnTo>
                <a:close/>
              </a:path>
              <a:path w="3071495" h="701039">
                <a:moveTo>
                  <a:pt x="2474988" y="1892"/>
                </a:moveTo>
                <a:lnTo>
                  <a:pt x="2457799" y="3133"/>
                </a:lnTo>
                <a:lnTo>
                  <a:pt x="2437023" y="4017"/>
                </a:lnTo>
                <a:lnTo>
                  <a:pt x="2414211" y="4547"/>
                </a:lnTo>
                <a:lnTo>
                  <a:pt x="2390914" y="4724"/>
                </a:lnTo>
                <a:lnTo>
                  <a:pt x="2474988" y="4724"/>
                </a:lnTo>
                <a:lnTo>
                  <a:pt x="2474988" y="1892"/>
                </a:lnTo>
                <a:close/>
              </a:path>
              <a:path w="3071495" h="701039">
                <a:moveTo>
                  <a:pt x="2534500" y="1892"/>
                </a:moveTo>
                <a:lnTo>
                  <a:pt x="2534500" y="21259"/>
                </a:lnTo>
                <a:lnTo>
                  <a:pt x="2571498" y="25546"/>
                </a:lnTo>
                <a:lnTo>
                  <a:pt x="2593482" y="37493"/>
                </a:lnTo>
                <a:lnTo>
                  <a:pt x="2604041" y="62104"/>
                </a:lnTo>
                <a:lnTo>
                  <a:pt x="2606763" y="104381"/>
                </a:lnTo>
                <a:lnTo>
                  <a:pt x="2606763" y="584263"/>
                </a:lnTo>
                <a:lnTo>
                  <a:pt x="2604107" y="626547"/>
                </a:lnTo>
                <a:lnTo>
                  <a:pt x="2593659" y="651162"/>
                </a:lnTo>
                <a:lnTo>
                  <a:pt x="2571697" y="663110"/>
                </a:lnTo>
                <a:lnTo>
                  <a:pt x="2534500" y="667397"/>
                </a:lnTo>
                <a:lnTo>
                  <a:pt x="2534500" y="686765"/>
                </a:lnTo>
                <a:lnTo>
                  <a:pt x="2762507" y="684037"/>
                </a:lnTo>
                <a:lnTo>
                  <a:pt x="3070839" y="683933"/>
                </a:lnTo>
                <a:lnTo>
                  <a:pt x="3069312" y="664565"/>
                </a:lnTo>
                <a:lnTo>
                  <a:pt x="2827337" y="664565"/>
                </a:lnTo>
                <a:lnTo>
                  <a:pt x="2793223" y="662291"/>
                </a:lnTo>
                <a:lnTo>
                  <a:pt x="2772964" y="652754"/>
                </a:lnTo>
                <a:lnTo>
                  <a:pt x="2763241" y="631882"/>
                </a:lnTo>
                <a:lnTo>
                  <a:pt x="2760738" y="595604"/>
                </a:lnTo>
                <a:lnTo>
                  <a:pt x="2760738" y="351878"/>
                </a:lnTo>
                <a:lnTo>
                  <a:pt x="2926610" y="351878"/>
                </a:lnTo>
                <a:lnTo>
                  <a:pt x="2926456" y="332524"/>
                </a:lnTo>
                <a:lnTo>
                  <a:pt x="2760738" y="332524"/>
                </a:lnTo>
                <a:lnTo>
                  <a:pt x="2760738" y="93052"/>
                </a:lnTo>
                <a:lnTo>
                  <a:pt x="2763241" y="56769"/>
                </a:lnTo>
                <a:lnTo>
                  <a:pt x="2772964" y="35898"/>
                </a:lnTo>
                <a:lnTo>
                  <a:pt x="2793223" y="26364"/>
                </a:lnTo>
                <a:lnTo>
                  <a:pt x="2827337" y="24091"/>
                </a:lnTo>
                <a:lnTo>
                  <a:pt x="3050116" y="24091"/>
                </a:lnTo>
                <a:lnTo>
                  <a:pt x="3051494" y="4724"/>
                </a:lnTo>
                <a:lnTo>
                  <a:pt x="2849537" y="4724"/>
                </a:lnTo>
                <a:lnTo>
                  <a:pt x="2589913" y="3085"/>
                </a:lnTo>
                <a:lnTo>
                  <a:pt x="2534500" y="1892"/>
                </a:lnTo>
                <a:close/>
              </a:path>
              <a:path w="3071495" h="701039">
                <a:moveTo>
                  <a:pt x="3070839" y="683933"/>
                </a:moveTo>
                <a:lnTo>
                  <a:pt x="2849537" y="683933"/>
                </a:lnTo>
                <a:lnTo>
                  <a:pt x="3017917" y="685127"/>
                </a:lnTo>
                <a:lnTo>
                  <a:pt x="3071063" y="686765"/>
                </a:lnTo>
                <a:lnTo>
                  <a:pt x="3070839" y="683933"/>
                </a:lnTo>
                <a:close/>
              </a:path>
              <a:path w="3071495" h="701039">
                <a:moveTo>
                  <a:pt x="3067278" y="458635"/>
                </a:moveTo>
                <a:lnTo>
                  <a:pt x="3045079" y="458635"/>
                </a:lnTo>
                <a:lnTo>
                  <a:pt x="3030126" y="528009"/>
                </a:lnTo>
                <a:lnTo>
                  <a:pt x="3009503" y="581298"/>
                </a:lnTo>
                <a:lnTo>
                  <a:pt x="2983449" y="620050"/>
                </a:lnTo>
                <a:lnTo>
                  <a:pt x="2952197" y="645813"/>
                </a:lnTo>
                <a:lnTo>
                  <a:pt x="2915986" y="660135"/>
                </a:lnTo>
                <a:lnTo>
                  <a:pt x="2875051" y="664565"/>
                </a:lnTo>
                <a:lnTo>
                  <a:pt x="3069312" y="664565"/>
                </a:lnTo>
                <a:lnTo>
                  <a:pt x="3067639" y="643352"/>
                </a:lnTo>
                <a:lnTo>
                  <a:pt x="3065630" y="602332"/>
                </a:lnTo>
                <a:lnTo>
                  <a:pt x="3064683" y="566803"/>
                </a:lnTo>
                <a:lnTo>
                  <a:pt x="3064446" y="539864"/>
                </a:lnTo>
                <a:lnTo>
                  <a:pt x="3064624" y="516747"/>
                </a:lnTo>
                <a:lnTo>
                  <a:pt x="3065157" y="495177"/>
                </a:lnTo>
                <a:lnTo>
                  <a:pt x="3066043" y="475643"/>
                </a:lnTo>
                <a:lnTo>
                  <a:pt x="3067278" y="458635"/>
                </a:lnTo>
                <a:close/>
              </a:path>
              <a:path w="3071495" h="701039">
                <a:moveTo>
                  <a:pt x="2926610" y="351878"/>
                </a:moveTo>
                <a:lnTo>
                  <a:pt x="2791917" y="351878"/>
                </a:lnTo>
                <a:lnTo>
                  <a:pt x="2841650" y="362315"/>
                </a:lnTo>
                <a:lnTo>
                  <a:pt x="2876286" y="390377"/>
                </a:lnTo>
                <a:lnTo>
                  <a:pt x="2898259" y="431190"/>
                </a:lnTo>
                <a:lnTo>
                  <a:pt x="2910001" y="479882"/>
                </a:lnTo>
                <a:lnTo>
                  <a:pt x="2932201" y="479882"/>
                </a:lnTo>
                <a:lnTo>
                  <a:pt x="2929293" y="431190"/>
                </a:lnTo>
                <a:lnTo>
                  <a:pt x="2927591" y="395393"/>
                </a:lnTo>
                <a:lnTo>
                  <a:pt x="2926747" y="366902"/>
                </a:lnTo>
                <a:lnTo>
                  <a:pt x="2926610" y="351878"/>
                </a:lnTo>
                <a:close/>
              </a:path>
              <a:path w="3071495" h="701039">
                <a:moveTo>
                  <a:pt x="2929369" y="204990"/>
                </a:moveTo>
                <a:lnTo>
                  <a:pt x="2907169" y="204990"/>
                </a:lnTo>
                <a:lnTo>
                  <a:pt x="2895665" y="247034"/>
                </a:lnTo>
                <a:lnTo>
                  <a:pt x="2874689" y="288416"/>
                </a:lnTo>
                <a:lnTo>
                  <a:pt x="2841140" y="319969"/>
                </a:lnTo>
                <a:lnTo>
                  <a:pt x="2791917" y="332524"/>
                </a:lnTo>
                <a:lnTo>
                  <a:pt x="2926456" y="332524"/>
                </a:lnTo>
                <a:lnTo>
                  <a:pt x="2926128" y="308961"/>
                </a:lnTo>
                <a:lnTo>
                  <a:pt x="2926172" y="278321"/>
                </a:lnTo>
                <a:lnTo>
                  <a:pt x="2926645" y="257657"/>
                </a:lnTo>
                <a:lnTo>
                  <a:pt x="2927651" y="233450"/>
                </a:lnTo>
                <a:lnTo>
                  <a:pt x="2929369" y="204990"/>
                </a:lnTo>
                <a:close/>
              </a:path>
              <a:path w="3071495" h="701039">
                <a:moveTo>
                  <a:pt x="3050116" y="24091"/>
                </a:moveTo>
                <a:lnTo>
                  <a:pt x="2867012" y="24091"/>
                </a:lnTo>
                <a:lnTo>
                  <a:pt x="2908256" y="28071"/>
                </a:lnTo>
                <a:lnTo>
                  <a:pt x="2943321" y="40972"/>
                </a:lnTo>
                <a:lnTo>
                  <a:pt x="2972404" y="64238"/>
                </a:lnTo>
                <a:lnTo>
                  <a:pt x="2995701" y="99311"/>
                </a:lnTo>
                <a:lnTo>
                  <a:pt x="3013409" y="147636"/>
                </a:lnTo>
                <a:lnTo>
                  <a:pt x="3025724" y="210654"/>
                </a:lnTo>
                <a:lnTo>
                  <a:pt x="3047923" y="210654"/>
                </a:lnTo>
                <a:lnTo>
                  <a:pt x="3046680" y="197409"/>
                </a:lnTo>
                <a:lnTo>
                  <a:pt x="3045791" y="181551"/>
                </a:lnTo>
                <a:lnTo>
                  <a:pt x="3045257" y="163832"/>
                </a:lnTo>
                <a:lnTo>
                  <a:pt x="3045079" y="145008"/>
                </a:lnTo>
                <a:lnTo>
                  <a:pt x="3045448" y="118922"/>
                </a:lnTo>
                <a:lnTo>
                  <a:pt x="3046615" y="84428"/>
                </a:lnTo>
                <a:lnTo>
                  <a:pt x="3048668" y="44444"/>
                </a:lnTo>
                <a:lnTo>
                  <a:pt x="3050116" y="24091"/>
                </a:lnTo>
                <a:close/>
              </a:path>
              <a:path w="3071495" h="701039">
                <a:moveTo>
                  <a:pt x="3051695" y="1892"/>
                </a:moveTo>
                <a:lnTo>
                  <a:pt x="3003304" y="3529"/>
                </a:lnTo>
                <a:lnTo>
                  <a:pt x="2950440" y="4370"/>
                </a:lnTo>
                <a:lnTo>
                  <a:pt x="2849537" y="4724"/>
                </a:lnTo>
                <a:lnTo>
                  <a:pt x="3051494" y="4724"/>
                </a:lnTo>
                <a:lnTo>
                  <a:pt x="3051695" y="1892"/>
                </a:lnTo>
                <a:close/>
              </a:path>
            </a:pathLst>
          </a:custGeom>
          <a:solidFill>
            <a:srgbClr val="A6A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9579" y="4776715"/>
            <a:ext cx="4966970" cy="712470"/>
          </a:xfrm>
          <a:custGeom>
            <a:avLst/>
            <a:gdLst/>
            <a:ahLst/>
            <a:cxnLst/>
            <a:rect l="l" t="t" r="r" b="b"/>
            <a:pathLst>
              <a:path w="4966970" h="712469">
                <a:moveTo>
                  <a:pt x="342430" y="0"/>
                </a:moveTo>
                <a:lnTo>
                  <a:pt x="293425" y="2987"/>
                </a:lnTo>
                <a:lnTo>
                  <a:pt x="247201" y="11777"/>
                </a:lnTo>
                <a:lnTo>
                  <a:pt x="204041" y="26111"/>
                </a:lnTo>
                <a:lnTo>
                  <a:pt x="164159" y="45774"/>
                </a:lnTo>
                <a:lnTo>
                  <a:pt x="128040" y="70370"/>
                </a:lnTo>
                <a:lnTo>
                  <a:pt x="95762" y="99779"/>
                </a:lnTo>
                <a:lnTo>
                  <a:pt x="67677" y="133694"/>
                </a:lnTo>
                <a:lnTo>
                  <a:pt x="44065" y="171856"/>
                </a:lnTo>
                <a:lnTo>
                  <a:pt x="25210" y="214007"/>
                </a:lnTo>
                <a:lnTo>
                  <a:pt x="11392" y="259886"/>
                </a:lnTo>
                <a:lnTo>
                  <a:pt x="2895" y="309236"/>
                </a:lnTo>
                <a:lnTo>
                  <a:pt x="0" y="361797"/>
                </a:lnTo>
                <a:lnTo>
                  <a:pt x="2804" y="415229"/>
                </a:lnTo>
                <a:lnTo>
                  <a:pt x="11060" y="464677"/>
                </a:lnTo>
                <a:lnTo>
                  <a:pt x="24531" y="510014"/>
                </a:lnTo>
                <a:lnTo>
                  <a:pt x="42981" y="551116"/>
                </a:lnTo>
                <a:lnTo>
                  <a:pt x="66173" y="587854"/>
                </a:lnTo>
                <a:lnTo>
                  <a:pt x="93873" y="620104"/>
                </a:lnTo>
                <a:lnTo>
                  <a:pt x="125843" y="647739"/>
                </a:lnTo>
                <a:lnTo>
                  <a:pt x="161848" y="670632"/>
                </a:lnTo>
                <a:lnTo>
                  <a:pt x="201651" y="688658"/>
                </a:lnTo>
                <a:lnTo>
                  <a:pt x="245017" y="701689"/>
                </a:lnTo>
                <a:lnTo>
                  <a:pt x="291708" y="709601"/>
                </a:lnTo>
                <a:lnTo>
                  <a:pt x="341490" y="712266"/>
                </a:lnTo>
                <a:lnTo>
                  <a:pt x="397811" y="707166"/>
                </a:lnTo>
                <a:lnTo>
                  <a:pt x="444217" y="693432"/>
                </a:lnTo>
                <a:lnTo>
                  <a:pt x="453705" y="688644"/>
                </a:lnTo>
                <a:lnTo>
                  <a:pt x="368414" y="688644"/>
                </a:lnTo>
                <a:lnTo>
                  <a:pt x="325226" y="683013"/>
                </a:lnTo>
                <a:lnTo>
                  <a:pt x="287804" y="666894"/>
                </a:lnTo>
                <a:lnTo>
                  <a:pt x="255935" y="641413"/>
                </a:lnTo>
                <a:lnTo>
                  <a:pt x="229522" y="607840"/>
                </a:lnTo>
                <a:lnTo>
                  <a:pt x="208298" y="567231"/>
                </a:lnTo>
                <a:lnTo>
                  <a:pt x="192109" y="520782"/>
                </a:lnTo>
                <a:lnTo>
                  <a:pt x="180771" y="469657"/>
                </a:lnTo>
                <a:lnTo>
                  <a:pt x="174102" y="415017"/>
                </a:lnTo>
                <a:lnTo>
                  <a:pt x="171919" y="358025"/>
                </a:lnTo>
                <a:lnTo>
                  <a:pt x="173957" y="301574"/>
                </a:lnTo>
                <a:lnTo>
                  <a:pt x="180239" y="247046"/>
                </a:lnTo>
                <a:lnTo>
                  <a:pt x="191023" y="195702"/>
                </a:lnTo>
                <a:lnTo>
                  <a:pt x="206565" y="148801"/>
                </a:lnTo>
                <a:lnTo>
                  <a:pt x="227123" y="107603"/>
                </a:lnTo>
                <a:lnTo>
                  <a:pt x="252951" y="73367"/>
                </a:lnTo>
                <a:lnTo>
                  <a:pt x="284307" y="47354"/>
                </a:lnTo>
                <a:lnTo>
                  <a:pt x="321448" y="30822"/>
                </a:lnTo>
                <a:lnTo>
                  <a:pt x="364629" y="25031"/>
                </a:lnTo>
                <a:lnTo>
                  <a:pt x="458568" y="25031"/>
                </a:lnTo>
                <a:lnTo>
                  <a:pt x="447168" y="19186"/>
                </a:lnTo>
                <a:lnTo>
                  <a:pt x="400067" y="5232"/>
                </a:lnTo>
                <a:lnTo>
                  <a:pt x="342430" y="0"/>
                </a:lnTo>
                <a:close/>
              </a:path>
              <a:path w="4966970" h="712469">
                <a:moveTo>
                  <a:pt x="584018" y="641413"/>
                </a:moveTo>
                <a:lnTo>
                  <a:pt x="540334" y="641413"/>
                </a:lnTo>
                <a:lnTo>
                  <a:pt x="549274" y="644763"/>
                </a:lnTo>
                <a:lnTo>
                  <a:pt x="555864" y="655110"/>
                </a:lnTo>
                <a:lnTo>
                  <a:pt x="560595" y="672896"/>
                </a:lnTo>
                <a:lnTo>
                  <a:pt x="563956" y="698563"/>
                </a:lnTo>
                <a:lnTo>
                  <a:pt x="586155" y="698563"/>
                </a:lnTo>
                <a:lnTo>
                  <a:pt x="584669" y="665241"/>
                </a:lnTo>
                <a:lnTo>
                  <a:pt x="584018" y="641413"/>
                </a:lnTo>
                <a:close/>
              </a:path>
              <a:path w="4966970" h="712469">
                <a:moveTo>
                  <a:pt x="582371" y="454850"/>
                </a:moveTo>
                <a:lnTo>
                  <a:pt x="559701" y="454850"/>
                </a:lnTo>
                <a:lnTo>
                  <a:pt x="551883" y="518480"/>
                </a:lnTo>
                <a:lnTo>
                  <a:pt x="539681" y="569271"/>
                </a:lnTo>
                <a:lnTo>
                  <a:pt x="519777" y="609612"/>
                </a:lnTo>
                <a:lnTo>
                  <a:pt x="488848" y="641896"/>
                </a:lnTo>
                <a:lnTo>
                  <a:pt x="432884" y="676957"/>
                </a:lnTo>
                <a:lnTo>
                  <a:pt x="368414" y="688644"/>
                </a:lnTo>
                <a:lnTo>
                  <a:pt x="453705" y="688644"/>
                </a:lnTo>
                <a:lnTo>
                  <a:pt x="483893" y="673411"/>
                </a:lnTo>
                <a:lnTo>
                  <a:pt x="520026" y="649452"/>
                </a:lnTo>
                <a:lnTo>
                  <a:pt x="528053" y="644258"/>
                </a:lnTo>
                <a:lnTo>
                  <a:pt x="534669" y="641413"/>
                </a:lnTo>
                <a:lnTo>
                  <a:pt x="584018" y="641413"/>
                </a:lnTo>
                <a:lnTo>
                  <a:pt x="583594" y="625909"/>
                </a:lnTo>
                <a:lnTo>
                  <a:pt x="582884" y="578866"/>
                </a:lnTo>
                <a:lnTo>
                  <a:pt x="582491" y="522413"/>
                </a:lnTo>
                <a:lnTo>
                  <a:pt x="582371" y="454850"/>
                </a:lnTo>
                <a:close/>
              </a:path>
              <a:path w="4966970" h="712469">
                <a:moveTo>
                  <a:pt x="458568" y="25031"/>
                </a:moveTo>
                <a:lnTo>
                  <a:pt x="364629" y="25031"/>
                </a:lnTo>
                <a:lnTo>
                  <a:pt x="398552" y="28102"/>
                </a:lnTo>
                <a:lnTo>
                  <a:pt x="430926" y="37195"/>
                </a:lnTo>
                <a:lnTo>
                  <a:pt x="486956" y="72732"/>
                </a:lnTo>
                <a:lnTo>
                  <a:pt x="517987" y="104363"/>
                </a:lnTo>
                <a:lnTo>
                  <a:pt x="538211" y="141928"/>
                </a:lnTo>
                <a:lnTo>
                  <a:pt x="550994" y="188704"/>
                </a:lnTo>
                <a:lnTo>
                  <a:pt x="559701" y="247967"/>
                </a:lnTo>
                <a:lnTo>
                  <a:pt x="582371" y="247967"/>
                </a:lnTo>
                <a:lnTo>
                  <a:pt x="582491" y="183020"/>
                </a:lnTo>
                <a:lnTo>
                  <a:pt x="582884" y="128776"/>
                </a:lnTo>
                <a:lnTo>
                  <a:pt x="583594" y="83580"/>
                </a:lnTo>
                <a:lnTo>
                  <a:pt x="583943" y="71323"/>
                </a:lnTo>
                <a:lnTo>
                  <a:pt x="533717" y="71323"/>
                </a:lnTo>
                <a:lnTo>
                  <a:pt x="527113" y="68491"/>
                </a:lnTo>
                <a:lnTo>
                  <a:pt x="520026" y="62814"/>
                </a:lnTo>
                <a:lnTo>
                  <a:pt x="486299" y="39251"/>
                </a:lnTo>
                <a:lnTo>
                  <a:pt x="458568" y="25031"/>
                </a:lnTo>
                <a:close/>
              </a:path>
              <a:path w="4966970" h="712469">
                <a:moveTo>
                  <a:pt x="586155" y="13703"/>
                </a:moveTo>
                <a:lnTo>
                  <a:pt x="563956" y="13703"/>
                </a:lnTo>
                <a:lnTo>
                  <a:pt x="560373" y="39444"/>
                </a:lnTo>
                <a:lnTo>
                  <a:pt x="555153" y="57391"/>
                </a:lnTo>
                <a:lnTo>
                  <a:pt x="548073" y="67899"/>
                </a:lnTo>
                <a:lnTo>
                  <a:pt x="538911" y="71323"/>
                </a:lnTo>
                <a:lnTo>
                  <a:pt x="583943" y="71323"/>
                </a:lnTo>
                <a:lnTo>
                  <a:pt x="584671" y="45728"/>
                </a:lnTo>
                <a:lnTo>
                  <a:pt x="586155" y="13703"/>
                </a:lnTo>
                <a:close/>
              </a:path>
              <a:path w="4966970" h="712469">
                <a:moveTo>
                  <a:pt x="1034389" y="0"/>
                </a:moveTo>
                <a:lnTo>
                  <a:pt x="985381" y="2987"/>
                </a:lnTo>
                <a:lnTo>
                  <a:pt x="939155" y="11777"/>
                </a:lnTo>
                <a:lnTo>
                  <a:pt x="895993" y="26111"/>
                </a:lnTo>
                <a:lnTo>
                  <a:pt x="856177" y="45728"/>
                </a:lnTo>
                <a:lnTo>
                  <a:pt x="819989" y="70370"/>
                </a:lnTo>
                <a:lnTo>
                  <a:pt x="787711" y="99779"/>
                </a:lnTo>
                <a:lnTo>
                  <a:pt x="759625" y="133694"/>
                </a:lnTo>
                <a:lnTo>
                  <a:pt x="736012" y="171856"/>
                </a:lnTo>
                <a:lnTo>
                  <a:pt x="717157" y="214007"/>
                </a:lnTo>
                <a:lnTo>
                  <a:pt x="703339" y="259886"/>
                </a:lnTo>
                <a:lnTo>
                  <a:pt x="694841" y="309236"/>
                </a:lnTo>
                <a:lnTo>
                  <a:pt x="691946" y="361797"/>
                </a:lnTo>
                <a:lnTo>
                  <a:pt x="694751" y="415229"/>
                </a:lnTo>
                <a:lnTo>
                  <a:pt x="703007" y="464677"/>
                </a:lnTo>
                <a:lnTo>
                  <a:pt x="716479" y="510014"/>
                </a:lnTo>
                <a:lnTo>
                  <a:pt x="734930" y="551116"/>
                </a:lnTo>
                <a:lnTo>
                  <a:pt x="758124" y="587854"/>
                </a:lnTo>
                <a:lnTo>
                  <a:pt x="785825" y="620104"/>
                </a:lnTo>
                <a:lnTo>
                  <a:pt x="817796" y="647739"/>
                </a:lnTo>
                <a:lnTo>
                  <a:pt x="853801" y="670632"/>
                </a:lnTo>
                <a:lnTo>
                  <a:pt x="893604" y="688658"/>
                </a:lnTo>
                <a:lnTo>
                  <a:pt x="936968" y="701689"/>
                </a:lnTo>
                <a:lnTo>
                  <a:pt x="983658" y="709601"/>
                </a:lnTo>
                <a:lnTo>
                  <a:pt x="1033437" y="712266"/>
                </a:lnTo>
                <a:lnTo>
                  <a:pt x="1082346" y="709279"/>
                </a:lnTo>
                <a:lnTo>
                  <a:pt x="1128507" y="700489"/>
                </a:lnTo>
                <a:lnTo>
                  <a:pt x="1145650" y="694791"/>
                </a:lnTo>
                <a:lnTo>
                  <a:pt x="1037221" y="694791"/>
                </a:lnTo>
                <a:lnTo>
                  <a:pt x="1004019" y="690022"/>
                </a:lnTo>
                <a:lnTo>
                  <a:pt x="943998" y="653244"/>
                </a:lnTo>
                <a:lnTo>
                  <a:pt x="918223" y="622153"/>
                </a:lnTo>
                <a:lnTo>
                  <a:pt x="895966" y="583205"/>
                </a:lnTo>
                <a:lnTo>
                  <a:pt x="877748" y="536860"/>
                </a:lnTo>
                <a:lnTo>
                  <a:pt x="864090" y="483575"/>
                </a:lnTo>
                <a:lnTo>
                  <a:pt x="855513" y="423811"/>
                </a:lnTo>
                <a:lnTo>
                  <a:pt x="852538" y="358025"/>
                </a:lnTo>
                <a:lnTo>
                  <a:pt x="855067" y="293601"/>
                </a:lnTo>
                <a:lnTo>
                  <a:pt x="862487" y="234282"/>
                </a:lnTo>
                <a:lnTo>
                  <a:pt x="874545" y="180727"/>
                </a:lnTo>
                <a:lnTo>
                  <a:pt x="890987" y="133598"/>
                </a:lnTo>
                <a:lnTo>
                  <a:pt x="911562" y="93556"/>
                </a:lnTo>
                <a:lnTo>
                  <a:pt x="936017" y="61262"/>
                </a:lnTo>
                <a:lnTo>
                  <a:pt x="995556" y="22560"/>
                </a:lnTo>
                <a:lnTo>
                  <a:pt x="1030135" y="17475"/>
                </a:lnTo>
                <a:lnTo>
                  <a:pt x="1153635" y="17475"/>
                </a:lnTo>
                <a:lnTo>
                  <a:pt x="1130699" y="10576"/>
                </a:lnTo>
                <a:lnTo>
                  <a:pt x="1084072" y="2665"/>
                </a:lnTo>
                <a:lnTo>
                  <a:pt x="1034389" y="0"/>
                </a:lnTo>
                <a:close/>
              </a:path>
              <a:path w="4966970" h="712469">
                <a:moveTo>
                  <a:pt x="1153635" y="17475"/>
                </a:moveTo>
                <a:lnTo>
                  <a:pt x="1030135" y="17475"/>
                </a:lnTo>
                <a:lnTo>
                  <a:pt x="1063480" y="22244"/>
                </a:lnTo>
                <a:lnTo>
                  <a:pt x="1094839" y="36246"/>
                </a:lnTo>
                <a:lnTo>
                  <a:pt x="1149527" y="90113"/>
                </a:lnTo>
                <a:lnTo>
                  <a:pt x="1171823" y="129061"/>
                </a:lnTo>
                <a:lnTo>
                  <a:pt x="1190063" y="175406"/>
                </a:lnTo>
                <a:lnTo>
                  <a:pt x="1203732" y="228690"/>
                </a:lnTo>
                <a:lnTo>
                  <a:pt x="1212313" y="288455"/>
                </a:lnTo>
                <a:lnTo>
                  <a:pt x="1215288" y="354241"/>
                </a:lnTo>
                <a:lnTo>
                  <a:pt x="1212742" y="418664"/>
                </a:lnTo>
                <a:lnTo>
                  <a:pt x="1205279" y="477984"/>
                </a:lnTo>
                <a:lnTo>
                  <a:pt x="1193159" y="531539"/>
                </a:lnTo>
                <a:lnTo>
                  <a:pt x="1176643" y="578668"/>
                </a:lnTo>
                <a:lnTo>
                  <a:pt x="1155989" y="618710"/>
                </a:lnTo>
                <a:lnTo>
                  <a:pt x="1131460" y="651004"/>
                </a:lnTo>
                <a:lnTo>
                  <a:pt x="1071816" y="689706"/>
                </a:lnTo>
                <a:lnTo>
                  <a:pt x="1037221" y="694791"/>
                </a:lnTo>
                <a:lnTo>
                  <a:pt x="1145650" y="694791"/>
                </a:lnTo>
                <a:lnTo>
                  <a:pt x="1211440" y="666538"/>
                </a:lnTo>
                <a:lnTo>
                  <a:pt x="1247637" y="641895"/>
                </a:lnTo>
                <a:lnTo>
                  <a:pt x="1279939" y="612487"/>
                </a:lnTo>
                <a:lnTo>
                  <a:pt x="1308058" y="578572"/>
                </a:lnTo>
                <a:lnTo>
                  <a:pt x="1331709" y="540410"/>
                </a:lnTo>
                <a:lnTo>
                  <a:pt x="1350603" y="498259"/>
                </a:lnTo>
                <a:lnTo>
                  <a:pt x="1364454" y="452379"/>
                </a:lnTo>
                <a:lnTo>
                  <a:pt x="1372975" y="403029"/>
                </a:lnTo>
                <a:lnTo>
                  <a:pt x="1375879" y="350469"/>
                </a:lnTo>
                <a:lnTo>
                  <a:pt x="1373066" y="297037"/>
                </a:lnTo>
                <a:lnTo>
                  <a:pt x="1364787" y="247589"/>
                </a:lnTo>
                <a:lnTo>
                  <a:pt x="1351282" y="202252"/>
                </a:lnTo>
                <a:lnTo>
                  <a:pt x="1332794" y="161150"/>
                </a:lnTo>
                <a:lnTo>
                  <a:pt x="1309563" y="124412"/>
                </a:lnTo>
                <a:lnTo>
                  <a:pt x="1281830" y="92162"/>
                </a:lnTo>
                <a:lnTo>
                  <a:pt x="1249836" y="64527"/>
                </a:lnTo>
                <a:lnTo>
                  <a:pt x="1213822" y="41634"/>
                </a:lnTo>
                <a:lnTo>
                  <a:pt x="1174029" y="23608"/>
                </a:lnTo>
                <a:lnTo>
                  <a:pt x="1153635" y="17475"/>
                </a:lnTo>
                <a:close/>
              </a:path>
              <a:path w="4966970" h="712469">
                <a:moveTo>
                  <a:pt x="1715358" y="76047"/>
                </a:moveTo>
                <a:lnTo>
                  <a:pt x="1547329" y="76047"/>
                </a:lnTo>
                <a:lnTo>
                  <a:pt x="1808530" y="699985"/>
                </a:lnTo>
                <a:lnTo>
                  <a:pt x="1824113" y="699985"/>
                </a:lnTo>
                <a:lnTo>
                  <a:pt x="1906860" y="484136"/>
                </a:lnTo>
                <a:lnTo>
                  <a:pt x="1884578" y="484136"/>
                </a:lnTo>
                <a:lnTo>
                  <a:pt x="1715358" y="76047"/>
                </a:lnTo>
                <a:close/>
              </a:path>
              <a:path w="4966970" h="712469">
                <a:moveTo>
                  <a:pt x="1452397" y="13703"/>
                </a:moveTo>
                <a:lnTo>
                  <a:pt x="1452397" y="33058"/>
                </a:lnTo>
                <a:lnTo>
                  <a:pt x="1489666" y="37344"/>
                </a:lnTo>
                <a:lnTo>
                  <a:pt x="1511790" y="49293"/>
                </a:lnTo>
                <a:lnTo>
                  <a:pt x="1522400" y="73907"/>
                </a:lnTo>
                <a:lnTo>
                  <a:pt x="1525130" y="116192"/>
                </a:lnTo>
                <a:lnTo>
                  <a:pt x="1525130" y="551675"/>
                </a:lnTo>
                <a:lnTo>
                  <a:pt x="1522466" y="609860"/>
                </a:lnTo>
                <a:lnTo>
                  <a:pt x="1511966" y="647322"/>
                </a:lnTo>
                <a:lnTo>
                  <a:pt x="1489865" y="668843"/>
                </a:lnTo>
                <a:lnTo>
                  <a:pt x="1452397" y="679208"/>
                </a:lnTo>
                <a:lnTo>
                  <a:pt x="1452397" y="698563"/>
                </a:lnTo>
                <a:lnTo>
                  <a:pt x="1469850" y="697328"/>
                </a:lnTo>
                <a:lnTo>
                  <a:pt x="1490714" y="696442"/>
                </a:lnTo>
                <a:lnTo>
                  <a:pt x="1513438" y="695909"/>
                </a:lnTo>
                <a:lnTo>
                  <a:pt x="1641322" y="695731"/>
                </a:lnTo>
                <a:lnTo>
                  <a:pt x="1641322" y="679208"/>
                </a:lnTo>
                <a:lnTo>
                  <a:pt x="1590572" y="668791"/>
                </a:lnTo>
                <a:lnTo>
                  <a:pt x="1562269" y="646198"/>
                </a:lnTo>
                <a:lnTo>
                  <a:pt x="1549995" y="605274"/>
                </a:lnTo>
                <a:lnTo>
                  <a:pt x="1547329" y="539864"/>
                </a:lnTo>
                <a:lnTo>
                  <a:pt x="1547329" y="76047"/>
                </a:lnTo>
                <a:lnTo>
                  <a:pt x="1715358" y="76047"/>
                </a:lnTo>
                <a:lnTo>
                  <a:pt x="1690680" y="16535"/>
                </a:lnTo>
                <a:lnTo>
                  <a:pt x="1536471" y="16535"/>
                </a:lnTo>
                <a:lnTo>
                  <a:pt x="1513438" y="16357"/>
                </a:lnTo>
                <a:lnTo>
                  <a:pt x="1490714" y="15824"/>
                </a:lnTo>
                <a:lnTo>
                  <a:pt x="1469850" y="14938"/>
                </a:lnTo>
                <a:lnTo>
                  <a:pt x="1452397" y="13703"/>
                </a:lnTo>
                <a:close/>
              </a:path>
              <a:path w="4966970" h="712469">
                <a:moveTo>
                  <a:pt x="1641322" y="695731"/>
                </a:moveTo>
                <a:lnTo>
                  <a:pt x="1536471" y="695731"/>
                </a:lnTo>
                <a:lnTo>
                  <a:pt x="1564079" y="695909"/>
                </a:lnTo>
                <a:lnTo>
                  <a:pt x="1592616" y="696442"/>
                </a:lnTo>
                <a:lnTo>
                  <a:pt x="1619294" y="697328"/>
                </a:lnTo>
                <a:lnTo>
                  <a:pt x="1641322" y="698563"/>
                </a:lnTo>
                <a:lnTo>
                  <a:pt x="1641322" y="695731"/>
                </a:lnTo>
                <a:close/>
              </a:path>
              <a:path w="4966970" h="712469">
                <a:moveTo>
                  <a:pt x="2212443" y="92570"/>
                </a:moveTo>
                <a:lnTo>
                  <a:pt x="2056968" y="92570"/>
                </a:lnTo>
                <a:lnTo>
                  <a:pt x="2056968" y="596074"/>
                </a:lnTo>
                <a:lnTo>
                  <a:pt x="2054016" y="638358"/>
                </a:lnTo>
                <a:lnTo>
                  <a:pt x="2042563" y="662973"/>
                </a:lnTo>
                <a:lnTo>
                  <a:pt x="2018713" y="674921"/>
                </a:lnTo>
                <a:lnTo>
                  <a:pt x="1978571" y="679208"/>
                </a:lnTo>
                <a:lnTo>
                  <a:pt x="1978571" y="698563"/>
                </a:lnTo>
                <a:lnTo>
                  <a:pt x="2007728" y="697328"/>
                </a:lnTo>
                <a:lnTo>
                  <a:pt x="2044282" y="696442"/>
                </a:lnTo>
                <a:lnTo>
                  <a:pt x="2283688" y="695731"/>
                </a:lnTo>
                <a:lnTo>
                  <a:pt x="2283688" y="679208"/>
                </a:lnTo>
                <a:lnTo>
                  <a:pt x="2246419" y="674921"/>
                </a:lnTo>
                <a:lnTo>
                  <a:pt x="2224295" y="662973"/>
                </a:lnTo>
                <a:lnTo>
                  <a:pt x="2213685" y="638358"/>
                </a:lnTo>
                <a:lnTo>
                  <a:pt x="2210955" y="596074"/>
                </a:lnTo>
                <a:lnTo>
                  <a:pt x="2210955" y="116192"/>
                </a:lnTo>
                <a:lnTo>
                  <a:pt x="2212443" y="92570"/>
                </a:lnTo>
                <a:close/>
              </a:path>
              <a:path w="4966970" h="712469">
                <a:moveTo>
                  <a:pt x="2283688" y="695731"/>
                </a:moveTo>
                <a:lnTo>
                  <a:pt x="2131606" y="695731"/>
                </a:lnTo>
                <a:lnTo>
                  <a:pt x="2215262" y="696442"/>
                </a:lnTo>
                <a:lnTo>
                  <a:pt x="2252687" y="697328"/>
                </a:lnTo>
                <a:lnTo>
                  <a:pt x="2283688" y="698563"/>
                </a:lnTo>
                <a:lnTo>
                  <a:pt x="2283688" y="695731"/>
                </a:lnTo>
                <a:close/>
              </a:path>
              <a:path w="4966970" h="712469">
                <a:moveTo>
                  <a:pt x="2283688" y="13703"/>
                </a:moveTo>
                <a:lnTo>
                  <a:pt x="2252687" y="14938"/>
                </a:lnTo>
                <a:lnTo>
                  <a:pt x="2215262" y="15824"/>
                </a:lnTo>
                <a:lnTo>
                  <a:pt x="2131606" y="16535"/>
                </a:lnTo>
                <a:lnTo>
                  <a:pt x="2063114" y="16535"/>
                </a:lnTo>
                <a:lnTo>
                  <a:pt x="1884578" y="484136"/>
                </a:lnTo>
                <a:lnTo>
                  <a:pt x="1906860" y="484136"/>
                </a:lnTo>
                <a:lnTo>
                  <a:pt x="2056968" y="92570"/>
                </a:lnTo>
                <a:lnTo>
                  <a:pt x="2212443" y="92570"/>
                </a:lnTo>
                <a:lnTo>
                  <a:pt x="2213619" y="73907"/>
                </a:lnTo>
                <a:lnTo>
                  <a:pt x="2224119" y="49293"/>
                </a:lnTo>
                <a:lnTo>
                  <a:pt x="2246220" y="37344"/>
                </a:lnTo>
                <a:lnTo>
                  <a:pt x="2283688" y="33058"/>
                </a:lnTo>
                <a:lnTo>
                  <a:pt x="2283688" y="13703"/>
                </a:lnTo>
                <a:close/>
              </a:path>
              <a:path w="4966970" h="712469">
                <a:moveTo>
                  <a:pt x="1689506" y="13703"/>
                </a:moveTo>
                <a:lnTo>
                  <a:pt x="1655764" y="14938"/>
                </a:lnTo>
                <a:lnTo>
                  <a:pt x="1618303" y="15824"/>
                </a:lnTo>
                <a:lnTo>
                  <a:pt x="1536471" y="16535"/>
                </a:lnTo>
                <a:lnTo>
                  <a:pt x="1690680" y="16535"/>
                </a:lnTo>
                <a:lnTo>
                  <a:pt x="1689506" y="13703"/>
                </a:lnTo>
                <a:close/>
              </a:path>
              <a:path w="4966970" h="712469">
                <a:moveTo>
                  <a:pt x="2357843" y="13703"/>
                </a:moveTo>
                <a:lnTo>
                  <a:pt x="2357843" y="33058"/>
                </a:lnTo>
                <a:lnTo>
                  <a:pt x="2394841" y="37344"/>
                </a:lnTo>
                <a:lnTo>
                  <a:pt x="2416825" y="49293"/>
                </a:lnTo>
                <a:lnTo>
                  <a:pt x="2427384" y="73907"/>
                </a:lnTo>
                <a:lnTo>
                  <a:pt x="2430100" y="116086"/>
                </a:lnTo>
                <a:lnTo>
                  <a:pt x="2430106" y="596074"/>
                </a:lnTo>
                <a:lnTo>
                  <a:pt x="2427450" y="638358"/>
                </a:lnTo>
                <a:lnTo>
                  <a:pt x="2417002" y="662973"/>
                </a:lnTo>
                <a:lnTo>
                  <a:pt x="2395040" y="674921"/>
                </a:lnTo>
                <a:lnTo>
                  <a:pt x="2357843" y="679208"/>
                </a:lnTo>
                <a:lnTo>
                  <a:pt x="2357843" y="698563"/>
                </a:lnTo>
                <a:lnTo>
                  <a:pt x="2429462" y="696618"/>
                </a:lnTo>
                <a:lnTo>
                  <a:pt x="2469765" y="695975"/>
                </a:lnTo>
                <a:lnTo>
                  <a:pt x="2687523" y="695731"/>
                </a:lnTo>
                <a:lnTo>
                  <a:pt x="2687523" y="677316"/>
                </a:lnTo>
                <a:lnTo>
                  <a:pt x="2635100" y="673967"/>
                </a:lnTo>
                <a:lnTo>
                  <a:pt x="2603576" y="661847"/>
                </a:lnTo>
                <a:lnTo>
                  <a:pt x="2588167" y="635736"/>
                </a:lnTo>
                <a:lnTo>
                  <a:pt x="2584094" y="590410"/>
                </a:lnTo>
                <a:lnTo>
                  <a:pt x="2584094" y="367944"/>
                </a:lnTo>
                <a:lnTo>
                  <a:pt x="2752341" y="367944"/>
                </a:lnTo>
                <a:lnTo>
                  <a:pt x="2752172" y="348576"/>
                </a:lnTo>
                <a:lnTo>
                  <a:pt x="2584094" y="348576"/>
                </a:lnTo>
                <a:lnTo>
                  <a:pt x="2584094" y="104851"/>
                </a:lnTo>
                <a:lnTo>
                  <a:pt x="2586595" y="68572"/>
                </a:lnTo>
                <a:lnTo>
                  <a:pt x="2596314" y="47701"/>
                </a:lnTo>
                <a:lnTo>
                  <a:pt x="2616573" y="38164"/>
                </a:lnTo>
                <a:lnTo>
                  <a:pt x="2650693" y="35890"/>
                </a:lnTo>
                <a:lnTo>
                  <a:pt x="2873499" y="35890"/>
                </a:lnTo>
                <a:lnTo>
                  <a:pt x="2874842" y="16535"/>
                </a:lnTo>
                <a:lnTo>
                  <a:pt x="2672880" y="16535"/>
                </a:lnTo>
                <a:lnTo>
                  <a:pt x="2413260" y="14896"/>
                </a:lnTo>
                <a:lnTo>
                  <a:pt x="2357843" y="13703"/>
                </a:lnTo>
                <a:close/>
              </a:path>
              <a:path w="4966970" h="712469">
                <a:moveTo>
                  <a:pt x="2687523" y="695731"/>
                </a:moveTo>
                <a:lnTo>
                  <a:pt x="2511348" y="695731"/>
                </a:lnTo>
                <a:lnTo>
                  <a:pt x="2610418" y="696618"/>
                </a:lnTo>
                <a:lnTo>
                  <a:pt x="2687523" y="698563"/>
                </a:lnTo>
                <a:lnTo>
                  <a:pt x="2687523" y="695731"/>
                </a:lnTo>
                <a:close/>
              </a:path>
              <a:path w="4966970" h="712469">
                <a:moveTo>
                  <a:pt x="2752341" y="367944"/>
                </a:moveTo>
                <a:lnTo>
                  <a:pt x="2618092" y="367944"/>
                </a:lnTo>
                <a:lnTo>
                  <a:pt x="2667764" y="378371"/>
                </a:lnTo>
                <a:lnTo>
                  <a:pt x="2702290" y="406377"/>
                </a:lnTo>
                <a:lnTo>
                  <a:pt x="2724237" y="447047"/>
                </a:lnTo>
                <a:lnTo>
                  <a:pt x="2736176" y="495465"/>
                </a:lnTo>
                <a:lnTo>
                  <a:pt x="2758376" y="495465"/>
                </a:lnTo>
                <a:lnTo>
                  <a:pt x="2755207" y="447047"/>
                </a:lnTo>
                <a:lnTo>
                  <a:pt x="2753361" y="411162"/>
                </a:lnTo>
                <a:lnTo>
                  <a:pt x="2752470" y="382690"/>
                </a:lnTo>
                <a:lnTo>
                  <a:pt x="2752341" y="367944"/>
                </a:lnTo>
                <a:close/>
              </a:path>
              <a:path w="4966970" h="712469">
                <a:moveTo>
                  <a:pt x="2755544" y="220573"/>
                </a:moveTo>
                <a:lnTo>
                  <a:pt x="2732874" y="220573"/>
                </a:lnTo>
                <a:lnTo>
                  <a:pt x="2721649" y="262691"/>
                </a:lnTo>
                <a:lnTo>
                  <a:pt x="2700815" y="304234"/>
                </a:lnTo>
                <a:lnTo>
                  <a:pt x="2667314" y="335948"/>
                </a:lnTo>
                <a:lnTo>
                  <a:pt x="2618092" y="348576"/>
                </a:lnTo>
                <a:lnTo>
                  <a:pt x="2752172" y="348576"/>
                </a:lnTo>
                <a:lnTo>
                  <a:pt x="2751835" y="326471"/>
                </a:lnTo>
                <a:lnTo>
                  <a:pt x="2751952" y="296293"/>
                </a:lnTo>
                <a:lnTo>
                  <a:pt x="2752590" y="275008"/>
                </a:lnTo>
                <a:lnTo>
                  <a:pt x="2753758" y="250004"/>
                </a:lnTo>
                <a:lnTo>
                  <a:pt x="2755544" y="220573"/>
                </a:lnTo>
                <a:close/>
              </a:path>
              <a:path w="4966970" h="712469">
                <a:moveTo>
                  <a:pt x="2873499" y="35890"/>
                </a:moveTo>
                <a:lnTo>
                  <a:pt x="2682798" y="35890"/>
                </a:lnTo>
                <a:lnTo>
                  <a:pt x="2724669" y="40154"/>
                </a:lnTo>
                <a:lnTo>
                  <a:pt x="2760333" y="53945"/>
                </a:lnTo>
                <a:lnTo>
                  <a:pt x="2790197" y="78757"/>
                </a:lnTo>
                <a:lnTo>
                  <a:pt x="2814669" y="116086"/>
                </a:lnTo>
                <a:lnTo>
                  <a:pt x="2834157" y="167427"/>
                </a:lnTo>
                <a:lnTo>
                  <a:pt x="2849067" y="234276"/>
                </a:lnTo>
                <a:lnTo>
                  <a:pt x="2871266" y="234276"/>
                </a:lnTo>
                <a:lnTo>
                  <a:pt x="2870025" y="219239"/>
                </a:lnTo>
                <a:lnTo>
                  <a:pt x="2869141" y="201506"/>
                </a:lnTo>
                <a:lnTo>
                  <a:pt x="2868611" y="181736"/>
                </a:lnTo>
                <a:lnTo>
                  <a:pt x="2868434" y="160591"/>
                </a:lnTo>
                <a:lnTo>
                  <a:pt x="2868802" y="133718"/>
                </a:lnTo>
                <a:lnTo>
                  <a:pt x="2869965" y="98301"/>
                </a:lnTo>
                <a:lnTo>
                  <a:pt x="2872013" y="57307"/>
                </a:lnTo>
                <a:lnTo>
                  <a:pt x="2873499" y="35890"/>
                </a:lnTo>
                <a:close/>
              </a:path>
              <a:path w="4966970" h="712469">
                <a:moveTo>
                  <a:pt x="2875038" y="13703"/>
                </a:moveTo>
                <a:lnTo>
                  <a:pt x="2826647" y="15340"/>
                </a:lnTo>
                <a:lnTo>
                  <a:pt x="2773783" y="16181"/>
                </a:lnTo>
                <a:lnTo>
                  <a:pt x="2672880" y="16535"/>
                </a:lnTo>
                <a:lnTo>
                  <a:pt x="2874842" y="16535"/>
                </a:lnTo>
                <a:lnTo>
                  <a:pt x="2875038" y="13703"/>
                </a:lnTo>
                <a:close/>
              </a:path>
              <a:path w="4966970" h="712469">
                <a:moveTo>
                  <a:pt x="3285020" y="0"/>
                </a:moveTo>
                <a:lnTo>
                  <a:pt x="3236015" y="2987"/>
                </a:lnTo>
                <a:lnTo>
                  <a:pt x="3189791" y="11777"/>
                </a:lnTo>
                <a:lnTo>
                  <a:pt x="3146631" y="26111"/>
                </a:lnTo>
                <a:lnTo>
                  <a:pt x="3106816" y="45728"/>
                </a:lnTo>
                <a:lnTo>
                  <a:pt x="3070630" y="70370"/>
                </a:lnTo>
                <a:lnTo>
                  <a:pt x="3038352" y="99779"/>
                </a:lnTo>
                <a:lnTo>
                  <a:pt x="3010267" y="133694"/>
                </a:lnTo>
                <a:lnTo>
                  <a:pt x="2986655" y="171856"/>
                </a:lnTo>
                <a:lnTo>
                  <a:pt x="2967800" y="214007"/>
                </a:lnTo>
                <a:lnTo>
                  <a:pt x="2953982" y="259886"/>
                </a:lnTo>
                <a:lnTo>
                  <a:pt x="2945485" y="309236"/>
                </a:lnTo>
                <a:lnTo>
                  <a:pt x="2942590" y="361797"/>
                </a:lnTo>
                <a:lnTo>
                  <a:pt x="2945394" y="415229"/>
                </a:lnTo>
                <a:lnTo>
                  <a:pt x="2953650" y="464677"/>
                </a:lnTo>
                <a:lnTo>
                  <a:pt x="2967121" y="510014"/>
                </a:lnTo>
                <a:lnTo>
                  <a:pt x="2985571" y="551116"/>
                </a:lnTo>
                <a:lnTo>
                  <a:pt x="3008763" y="587854"/>
                </a:lnTo>
                <a:lnTo>
                  <a:pt x="3036463" y="620104"/>
                </a:lnTo>
                <a:lnTo>
                  <a:pt x="3068433" y="647739"/>
                </a:lnTo>
                <a:lnTo>
                  <a:pt x="3104438" y="670632"/>
                </a:lnTo>
                <a:lnTo>
                  <a:pt x="3144241" y="688658"/>
                </a:lnTo>
                <a:lnTo>
                  <a:pt x="3187607" y="701689"/>
                </a:lnTo>
                <a:lnTo>
                  <a:pt x="3234298" y="709601"/>
                </a:lnTo>
                <a:lnTo>
                  <a:pt x="3284080" y="712266"/>
                </a:lnTo>
                <a:lnTo>
                  <a:pt x="3332986" y="709279"/>
                </a:lnTo>
                <a:lnTo>
                  <a:pt x="3379145" y="700489"/>
                </a:lnTo>
                <a:lnTo>
                  <a:pt x="3396287" y="694791"/>
                </a:lnTo>
                <a:lnTo>
                  <a:pt x="3287852" y="694791"/>
                </a:lnTo>
                <a:lnTo>
                  <a:pt x="3254649" y="690022"/>
                </a:lnTo>
                <a:lnTo>
                  <a:pt x="3194629" y="653244"/>
                </a:lnTo>
                <a:lnTo>
                  <a:pt x="3168854" y="622153"/>
                </a:lnTo>
                <a:lnTo>
                  <a:pt x="3146597" y="583205"/>
                </a:lnTo>
                <a:lnTo>
                  <a:pt x="3128378" y="536860"/>
                </a:lnTo>
                <a:lnTo>
                  <a:pt x="3114720" y="483575"/>
                </a:lnTo>
                <a:lnTo>
                  <a:pt x="3106143" y="423811"/>
                </a:lnTo>
                <a:lnTo>
                  <a:pt x="3103168" y="358025"/>
                </a:lnTo>
                <a:lnTo>
                  <a:pt x="3105698" y="293601"/>
                </a:lnTo>
                <a:lnTo>
                  <a:pt x="3113119" y="234282"/>
                </a:lnTo>
                <a:lnTo>
                  <a:pt x="3125178" y="180727"/>
                </a:lnTo>
                <a:lnTo>
                  <a:pt x="3141622" y="133598"/>
                </a:lnTo>
                <a:lnTo>
                  <a:pt x="3162198" y="93556"/>
                </a:lnTo>
                <a:lnTo>
                  <a:pt x="3186653" y="61262"/>
                </a:lnTo>
                <a:lnTo>
                  <a:pt x="3246190" y="22560"/>
                </a:lnTo>
                <a:lnTo>
                  <a:pt x="3280765" y="17475"/>
                </a:lnTo>
                <a:lnTo>
                  <a:pt x="3404266" y="17475"/>
                </a:lnTo>
                <a:lnTo>
                  <a:pt x="3381329" y="10576"/>
                </a:lnTo>
                <a:lnTo>
                  <a:pt x="3334702" y="2665"/>
                </a:lnTo>
                <a:lnTo>
                  <a:pt x="3285020" y="0"/>
                </a:lnTo>
                <a:close/>
              </a:path>
              <a:path w="4966970" h="712469">
                <a:moveTo>
                  <a:pt x="3404266" y="17475"/>
                </a:moveTo>
                <a:lnTo>
                  <a:pt x="3280765" y="17475"/>
                </a:lnTo>
                <a:lnTo>
                  <a:pt x="3314111" y="22244"/>
                </a:lnTo>
                <a:lnTo>
                  <a:pt x="3345470" y="36246"/>
                </a:lnTo>
                <a:lnTo>
                  <a:pt x="3400158" y="90113"/>
                </a:lnTo>
                <a:lnTo>
                  <a:pt x="3422453" y="129061"/>
                </a:lnTo>
                <a:lnTo>
                  <a:pt x="3440694" y="175406"/>
                </a:lnTo>
                <a:lnTo>
                  <a:pt x="3454363" y="228690"/>
                </a:lnTo>
                <a:lnTo>
                  <a:pt x="3462943" y="288455"/>
                </a:lnTo>
                <a:lnTo>
                  <a:pt x="3465918" y="354241"/>
                </a:lnTo>
                <a:lnTo>
                  <a:pt x="3463373" y="418664"/>
                </a:lnTo>
                <a:lnTo>
                  <a:pt x="3455910" y="477984"/>
                </a:lnTo>
                <a:lnTo>
                  <a:pt x="3443790" y="531539"/>
                </a:lnTo>
                <a:lnTo>
                  <a:pt x="3427273" y="578668"/>
                </a:lnTo>
                <a:lnTo>
                  <a:pt x="3406620" y="618710"/>
                </a:lnTo>
                <a:lnTo>
                  <a:pt x="3382091" y="651004"/>
                </a:lnTo>
                <a:lnTo>
                  <a:pt x="3322446" y="689706"/>
                </a:lnTo>
                <a:lnTo>
                  <a:pt x="3287852" y="694791"/>
                </a:lnTo>
                <a:lnTo>
                  <a:pt x="3396287" y="694791"/>
                </a:lnTo>
                <a:lnTo>
                  <a:pt x="3462074" y="666538"/>
                </a:lnTo>
                <a:lnTo>
                  <a:pt x="3498270" y="641895"/>
                </a:lnTo>
                <a:lnTo>
                  <a:pt x="3530571" y="612487"/>
                </a:lnTo>
                <a:lnTo>
                  <a:pt x="3558690" y="578572"/>
                </a:lnTo>
                <a:lnTo>
                  <a:pt x="3582340" y="540410"/>
                </a:lnTo>
                <a:lnTo>
                  <a:pt x="3601234" y="498259"/>
                </a:lnTo>
                <a:lnTo>
                  <a:pt x="3615085" y="452379"/>
                </a:lnTo>
                <a:lnTo>
                  <a:pt x="3623606" y="403029"/>
                </a:lnTo>
                <a:lnTo>
                  <a:pt x="3626510" y="350469"/>
                </a:lnTo>
                <a:lnTo>
                  <a:pt x="3623697" y="297037"/>
                </a:lnTo>
                <a:lnTo>
                  <a:pt x="3615417" y="247589"/>
                </a:lnTo>
                <a:lnTo>
                  <a:pt x="3601913" y="202252"/>
                </a:lnTo>
                <a:lnTo>
                  <a:pt x="3583424" y="161150"/>
                </a:lnTo>
                <a:lnTo>
                  <a:pt x="3560193" y="124412"/>
                </a:lnTo>
                <a:lnTo>
                  <a:pt x="3532460" y="92162"/>
                </a:lnTo>
                <a:lnTo>
                  <a:pt x="3500466" y="64527"/>
                </a:lnTo>
                <a:lnTo>
                  <a:pt x="3464452" y="41634"/>
                </a:lnTo>
                <a:lnTo>
                  <a:pt x="3424660" y="23608"/>
                </a:lnTo>
                <a:lnTo>
                  <a:pt x="3404266" y="17475"/>
                </a:lnTo>
                <a:close/>
              </a:path>
              <a:path w="4966970" h="712469">
                <a:moveTo>
                  <a:pt x="4077315" y="373608"/>
                </a:moveTo>
                <a:lnTo>
                  <a:pt x="3991152" y="373608"/>
                </a:lnTo>
                <a:lnTo>
                  <a:pt x="4028757" y="383726"/>
                </a:lnTo>
                <a:lnTo>
                  <a:pt x="4053611" y="412045"/>
                </a:lnTo>
                <a:lnTo>
                  <a:pt x="4069787" y="455508"/>
                </a:lnTo>
                <a:lnTo>
                  <a:pt x="4081360" y="511060"/>
                </a:lnTo>
                <a:lnTo>
                  <a:pt x="4098366" y="607415"/>
                </a:lnTo>
                <a:lnTo>
                  <a:pt x="4115223" y="657868"/>
                </a:lnTo>
                <a:lnTo>
                  <a:pt x="4143238" y="690125"/>
                </a:lnTo>
                <a:lnTo>
                  <a:pt x="4181526" y="707240"/>
                </a:lnTo>
                <a:lnTo>
                  <a:pt x="4229201" y="712266"/>
                </a:lnTo>
                <a:lnTo>
                  <a:pt x="4268338" y="709063"/>
                </a:lnTo>
                <a:lnTo>
                  <a:pt x="4301763" y="699039"/>
                </a:lnTo>
                <a:lnTo>
                  <a:pt x="4331025" y="681577"/>
                </a:lnTo>
                <a:lnTo>
                  <a:pt x="4346813" y="666457"/>
                </a:lnTo>
                <a:lnTo>
                  <a:pt x="4305249" y="666457"/>
                </a:lnTo>
                <a:lnTo>
                  <a:pt x="4289452" y="662847"/>
                </a:lnTo>
                <a:lnTo>
                  <a:pt x="4277375" y="651043"/>
                </a:lnTo>
                <a:lnTo>
                  <a:pt x="4267780" y="629585"/>
                </a:lnTo>
                <a:lnTo>
                  <a:pt x="4259427" y="597014"/>
                </a:lnTo>
                <a:lnTo>
                  <a:pt x="4237697" y="497357"/>
                </a:lnTo>
                <a:lnTo>
                  <a:pt x="4223108" y="454216"/>
                </a:lnTo>
                <a:lnTo>
                  <a:pt x="4198749" y="420641"/>
                </a:lnTo>
                <a:lnTo>
                  <a:pt x="4163123" y="395885"/>
                </a:lnTo>
                <a:lnTo>
                  <a:pt x="4114730" y="379199"/>
                </a:lnTo>
                <a:lnTo>
                  <a:pt x="4077315" y="373608"/>
                </a:lnTo>
                <a:close/>
              </a:path>
              <a:path w="4966970" h="712469">
                <a:moveTo>
                  <a:pt x="3702088" y="13703"/>
                </a:moveTo>
                <a:lnTo>
                  <a:pt x="3702088" y="33058"/>
                </a:lnTo>
                <a:lnTo>
                  <a:pt x="3739080" y="37344"/>
                </a:lnTo>
                <a:lnTo>
                  <a:pt x="3761065" y="49293"/>
                </a:lnTo>
                <a:lnTo>
                  <a:pt x="3771627" y="73907"/>
                </a:lnTo>
                <a:lnTo>
                  <a:pt x="3774351" y="116192"/>
                </a:lnTo>
                <a:lnTo>
                  <a:pt x="3774292" y="597014"/>
                </a:lnTo>
                <a:lnTo>
                  <a:pt x="3771695" y="638358"/>
                </a:lnTo>
                <a:lnTo>
                  <a:pt x="3761246" y="662973"/>
                </a:lnTo>
                <a:lnTo>
                  <a:pt x="3739284" y="674921"/>
                </a:lnTo>
                <a:lnTo>
                  <a:pt x="3702088" y="679208"/>
                </a:lnTo>
                <a:lnTo>
                  <a:pt x="3702088" y="698563"/>
                </a:lnTo>
                <a:lnTo>
                  <a:pt x="3730971" y="697328"/>
                </a:lnTo>
                <a:lnTo>
                  <a:pt x="3767381" y="696442"/>
                </a:lnTo>
                <a:lnTo>
                  <a:pt x="4001071" y="695731"/>
                </a:lnTo>
                <a:lnTo>
                  <a:pt x="4001071" y="679208"/>
                </a:lnTo>
                <a:lnTo>
                  <a:pt x="3941672" y="662973"/>
                </a:lnTo>
                <a:lnTo>
                  <a:pt x="3928386" y="597014"/>
                </a:lnTo>
                <a:lnTo>
                  <a:pt x="3928325" y="373608"/>
                </a:lnTo>
                <a:lnTo>
                  <a:pt x="4077315" y="373608"/>
                </a:lnTo>
                <a:lnTo>
                  <a:pt x="4052074" y="369836"/>
                </a:lnTo>
                <a:lnTo>
                  <a:pt x="4051604" y="369836"/>
                </a:lnTo>
                <a:lnTo>
                  <a:pt x="4117032" y="357492"/>
                </a:lnTo>
                <a:lnTo>
                  <a:pt x="4125673" y="354241"/>
                </a:lnTo>
                <a:lnTo>
                  <a:pt x="3928325" y="354241"/>
                </a:lnTo>
                <a:lnTo>
                  <a:pt x="3928325" y="116192"/>
                </a:lnTo>
                <a:lnTo>
                  <a:pt x="3930724" y="75106"/>
                </a:lnTo>
                <a:lnTo>
                  <a:pt x="3939719" y="49650"/>
                </a:lnTo>
                <a:lnTo>
                  <a:pt x="3958013" y="36682"/>
                </a:lnTo>
                <a:lnTo>
                  <a:pt x="3988307" y="33058"/>
                </a:lnTo>
                <a:lnTo>
                  <a:pt x="4142389" y="33058"/>
                </a:lnTo>
                <a:lnTo>
                  <a:pt x="4118830" y="25971"/>
                </a:lnTo>
                <a:lnTo>
                  <a:pt x="4064243" y="17509"/>
                </a:lnTo>
                <a:lnTo>
                  <a:pt x="4042777" y="16535"/>
                </a:lnTo>
                <a:lnTo>
                  <a:pt x="3848976" y="16535"/>
                </a:lnTo>
                <a:lnTo>
                  <a:pt x="3767383" y="15824"/>
                </a:lnTo>
                <a:lnTo>
                  <a:pt x="3731149" y="14938"/>
                </a:lnTo>
                <a:lnTo>
                  <a:pt x="3702088" y="13703"/>
                </a:lnTo>
                <a:close/>
              </a:path>
              <a:path w="4966970" h="712469">
                <a:moveTo>
                  <a:pt x="4001071" y="695731"/>
                </a:moveTo>
                <a:lnTo>
                  <a:pt x="3854640" y="695731"/>
                </a:lnTo>
                <a:lnTo>
                  <a:pt x="3934937" y="696442"/>
                </a:lnTo>
                <a:lnTo>
                  <a:pt x="3971013" y="697328"/>
                </a:lnTo>
                <a:lnTo>
                  <a:pt x="4001071" y="698563"/>
                </a:lnTo>
                <a:lnTo>
                  <a:pt x="4001071" y="695731"/>
                </a:lnTo>
                <a:close/>
              </a:path>
              <a:path w="4966970" h="712469">
                <a:moveTo>
                  <a:pt x="4344441" y="644258"/>
                </a:moveTo>
                <a:lnTo>
                  <a:pt x="4335460" y="653899"/>
                </a:lnTo>
                <a:lnTo>
                  <a:pt x="4326435" y="660844"/>
                </a:lnTo>
                <a:lnTo>
                  <a:pt x="4316616" y="665046"/>
                </a:lnTo>
                <a:lnTo>
                  <a:pt x="4305249" y="666457"/>
                </a:lnTo>
                <a:lnTo>
                  <a:pt x="4346813" y="666457"/>
                </a:lnTo>
                <a:lnTo>
                  <a:pt x="4357674" y="656056"/>
                </a:lnTo>
                <a:lnTo>
                  <a:pt x="4344441" y="644258"/>
                </a:lnTo>
                <a:close/>
              </a:path>
              <a:path w="4966970" h="712469">
                <a:moveTo>
                  <a:pt x="4142389" y="33058"/>
                </a:moveTo>
                <a:lnTo>
                  <a:pt x="3988307" y="33058"/>
                </a:lnTo>
                <a:lnTo>
                  <a:pt x="4034523" y="40010"/>
                </a:lnTo>
                <a:lnTo>
                  <a:pt x="4068494" y="60340"/>
                </a:lnTo>
                <a:lnTo>
                  <a:pt x="4091356" y="93252"/>
                </a:lnTo>
                <a:lnTo>
                  <a:pt x="4104241" y="137953"/>
                </a:lnTo>
                <a:lnTo>
                  <a:pt x="4108284" y="193649"/>
                </a:lnTo>
                <a:lnTo>
                  <a:pt x="4104864" y="244449"/>
                </a:lnTo>
                <a:lnTo>
                  <a:pt x="4092489" y="288538"/>
                </a:lnTo>
                <a:lnTo>
                  <a:pt x="4067984" y="323286"/>
                </a:lnTo>
                <a:lnTo>
                  <a:pt x="4028176" y="346064"/>
                </a:lnTo>
                <a:lnTo>
                  <a:pt x="3969893" y="354241"/>
                </a:lnTo>
                <a:lnTo>
                  <a:pt x="4125673" y="354241"/>
                </a:lnTo>
                <a:lnTo>
                  <a:pt x="4168835" y="338001"/>
                </a:lnTo>
                <a:lnTo>
                  <a:pt x="4208309" y="312776"/>
                </a:lnTo>
                <a:lnTo>
                  <a:pt x="4236753" y="283229"/>
                </a:lnTo>
                <a:lnTo>
                  <a:pt x="4265739" y="216824"/>
                </a:lnTo>
                <a:lnTo>
                  <a:pt x="4268876" y="182791"/>
                </a:lnTo>
                <a:lnTo>
                  <a:pt x="4264749" y="145053"/>
                </a:lnTo>
                <a:lnTo>
                  <a:pt x="4252336" y="111683"/>
                </a:lnTo>
                <a:lnTo>
                  <a:pt x="4231588" y="82885"/>
                </a:lnTo>
                <a:lnTo>
                  <a:pt x="4202453" y="58864"/>
                </a:lnTo>
                <a:lnTo>
                  <a:pt x="4164884" y="39824"/>
                </a:lnTo>
                <a:lnTo>
                  <a:pt x="4142389" y="33058"/>
                </a:lnTo>
                <a:close/>
              </a:path>
              <a:path w="4966970" h="712469">
                <a:moveTo>
                  <a:pt x="4001071" y="14643"/>
                </a:moveTo>
                <a:lnTo>
                  <a:pt x="3848976" y="16535"/>
                </a:lnTo>
                <a:lnTo>
                  <a:pt x="4042777" y="16535"/>
                </a:lnTo>
                <a:lnTo>
                  <a:pt x="4001071" y="14643"/>
                </a:lnTo>
                <a:close/>
              </a:path>
              <a:path w="4966970" h="712469">
                <a:moveTo>
                  <a:pt x="4745456" y="35890"/>
                </a:moveTo>
                <a:lnTo>
                  <a:pt x="4591469" y="35890"/>
                </a:lnTo>
                <a:lnTo>
                  <a:pt x="4591469" y="588048"/>
                </a:lnTo>
                <a:lnTo>
                  <a:pt x="4587395" y="635435"/>
                </a:lnTo>
                <a:lnTo>
                  <a:pt x="4571987" y="662851"/>
                </a:lnTo>
                <a:lnTo>
                  <a:pt x="4540462" y="675655"/>
                </a:lnTo>
                <a:lnTo>
                  <a:pt x="4488040" y="679208"/>
                </a:lnTo>
                <a:lnTo>
                  <a:pt x="4488040" y="698563"/>
                </a:lnTo>
                <a:lnTo>
                  <a:pt x="4563960" y="696618"/>
                </a:lnTo>
                <a:lnTo>
                  <a:pt x="4612373" y="695975"/>
                </a:lnTo>
                <a:lnTo>
                  <a:pt x="4848885" y="695731"/>
                </a:lnTo>
                <a:lnTo>
                  <a:pt x="4848885" y="679208"/>
                </a:lnTo>
                <a:lnTo>
                  <a:pt x="4796462" y="675655"/>
                </a:lnTo>
                <a:lnTo>
                  <a:pt x="4764938" y="662851"/>
                </a:lnTo>
                <a:lnTo>
                  <a:pt x="4749530" y="635435"/>
                </a:lnTo>
                <a:lnTo>
                  <a:pt x="4745456" y="588048"/>
                </a:lnTo>
                <a:lnTo>
                  <a:pt x="4745456" y="35890"/>
                </a:lnTo>
                <a:close/>
              </a:path>
              <a:path w="4966970" h="712469">
                <a:moveTo>
                  <a:pt x="4848885" y="695731"/>
                </a:moveTo>
                <a:lnTo>
                  <a:pt x="4664684" y="695731"/>
                </a:lnTo>
                <a:lnTo>
                  <a:pt x="4768124" y="696618"/>
                </a:lnTo>
                <a:lnTo>
                  <a:pt x="4848885" y="698563"/>
                </a:lnTo>
                <a:lnTo>
                  <a:pt x="4848885" y="695731"/>
                </a:lnTo>
                <a:close/>
              </a:path>
              <a:path w="4966970" h="712469">
                <a:moveTo>
                  <a:pt x="4369955" y="13703"/>
                </a:moveTo>
                <a:lnTo>
                  <a:pt x="4372980" y="62562"/>
                </a:lnTo>
                <a:lnTo>
                  <a:pt x="4375029" y="108458"/>
                </a:lnTo>
                <a:lnTo>
                  <a:pt x="4376192" y="148066"/>
                </a:lnTo>
                <a:lnTo>
                  <a:pt x="4376559" y="178066"/>
                </a:lnTo>
                <a:lnTo>
                  <a:pt x="4376383" y="199213"/>
                </a:lnTo>
                <a:lnTo>
                  <a:pt x="4375853" y="218986"/>
                </a:lnTo>
                <a:lnTo>
                  <a:pt x="4374968" y="236720"/>
                </a:lnTo>
                <a:lnTo>
                  <a:pt x="4373727" y="251752"/>
                </a:lnTo>
                <a:lnTo>
                  <a:pt x="4395927" y="251752"/>
                </a:lnTo>
                <a:lnTo>
                  <a:pt x="4411211" y="188337"/>
                </a:lnTo>
                <a:lnTo>
                  <a:pt x="4428997" y="137489"/>
                </a:lnTo>
                <a:lnTo>
                  <a:pt x="4449707" y="98182"/>
                </a:lnTo>
                <a:lnTo>
                  <a:pt x="4501586" y="50097"/>
                </a:lnTo>
                <a:lnTo>
                  <a:pt x="4570222" y="35890"/>
                </a:lnTo>
                <a:lnTo>
                  <a:pt x="4965472" y="35890"/>
                </a:lnTo>
                <a:lnTo>
                  <a:pt x="4966778" y="16535"/>
                </a:lnTo>
                <a:lnTo>
                  <a:pt x="4668939" y="16535"/>
                </a:lnTo>
                <a:lnTo>
                  <a:pt x="4467095" y="15696"/>
                </a:lnTo>
                <a:lnTo>
                  <a:pt x="4369955" y="13703"/>
                </a:lnTo>
                <a:close/>
              </a:path>
              <a:path w="4966970" h="712469">
                <a:moveTo>
                  <a:pt x="4965472" y="35890"/>
                </a:moveTo>
                <a:lnTo>
                  <a:pt x="4766703" y="35890"/>
                </a:lnTo>
                <a:lnTo>
                  <a:pt x="4808642" y="40563"/>
                </a:lnTo>
                <a:lnTo>
                  <a:pt x="4844622" y="55642"/>
                </a:lnTo>
                <a:lnTo>
                  <a:pt x="4875223" y="82713"/>
                </a:lnTo>
                <a:lnTo>
                  <a:pt x="4901022" y="123364"/>
                </a:lnTo>
                <a:lnTo>
                  <a:pt x="4922598" y="179181"/>
                </a:lnTo>
                <a:lnTo>
                  <a:pt x="4940528" y="251752"/>
                </a:lnTo>
                <a:lnTo>
                  <a:pt x="4962728" y="251752"/>
                </a:lnTo>
                <a:lnTo>
                  <a:pt x="4961485" y="236720"/>
                </a:lnTo>
                <a:lnTo>
                  <a:pt x="4960596" y="218986"/>
                </a:lnTo>
                <a:lnTo>
                  <a:pt x="4960061" y="199213"/>
                </a:lnTo>
                <a:lnTo>
                  <a:pt x="4959883" y="178066"/>
                </a:lnTo>
                <a:lnTo>
                  <a:pt x="4960260" y="148066"/>
                </a:lnTo>
                <a:lnTo>
                  <a:pt x="4961478" y="108458"/>
                </a:lnTo>
                <a:lnTo>
                  <a:pt x="4963671" y="62562"/>
                </a:lnTo>
                <a:lnTo>
                  <a:pt x="4965472" y="35890"/>
                </a:lnTo>
                <a:close/>
              </a:path>
              <a:path w="4966970" h="712469">
                <a:moveTo>
                  <a:pt x="4966970" y="13703"/>
                </a:moveTo>
                <a:lnTo>
                  <a:pt x="4870076" y="15696"/>
                </a:lnTo>
                <a:lnTo>
                  <a:pt x="4668939" y="16535"/>
                </a:lnTo>
                <a:lnTo>
                  <a:pt x="4966778" y="16535"/>
                </a:lnTo>
                <a:lnTo>
                  <a:pt x="4966970" y="13703"/>
                </a:lnTo>
                <a:close/>
              </a:path>
            </a:pathLst>
          </a:custGeom>
          <a:solidFill>
            <a:srgbClr val="A6A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17085" y="200388"/>
            <a:ext cx="3023167" cy="711200"/>
          </a:xfrm>
          <a:custGeom>
            <a:avLst/>
            <a:gdLst/>
            <a:ahLst/>
            <a:cxnLst/>
            <a:rect l="l" t="t" r="r" b="b"/>
            <a:pathLst>
              <a:path w="2958465" h="711200">
                <a:moveTo>
                  <a:pt x="117604" y="661250"/>
                </a:moveTo>
                <a:lnTo>
                  <a:pt x="43459" y="661250"/>
                </a:lnTo>
                <a:lnTo>
                  <a:pt x="49621" y="661997"/>
                </a:lnTo>
                <a:lnTo>
                  <a:pt x="56978" y="664383"/>
                </a:lnTo>
                <a:lnTo>
                  <a:pt x="65840" y="668628"/>
                </a:lnTo>
                <a:lnTo>
                  <a:pt x="76517" y="674954"/>
                </a:lnTo>
                <a:lnTo>
                  <a:pt x="103261" y="687934"/>
                </a:lnTo>
                <a:lnTo>
                  <a:pt x="136332" y="699452"/>
                </a:lnTo>
                <a:lnTo>
                  <a:pt x="178346" y="707694"/>
                </a:lnTo>
                <a:lnTo>
                  <a:pt x="231914" y="710844"/>
                </a:lnTo>
                <a:lnTo>
                  <a:pt x="279518" y="707977"/>
                </a:lnTo>
                <a:lnTo>
                  <a:pt x="324205" y="699332"/>
                </a:lnTo>
                <a:lnTo>
                  <a:pt x="363512" y="685342"/>
                </a:lnTo>
                <a:lnTo>
                  <a:pt x="202158" y="685342"/>
                </a:lnTo>
                <a:lnTo>
                  <a:pt x="153856" y="678661"/>
                </a:lnTo>
                <a:lnTo>
                  <a:pt x="117604" y="661250"/>
                </a:lnTo>
                <a:close/>
              </a:path>
              <a:path w="2958465" h="711200">
                <a:moveTo>
                  <a:pt x="25984" y="442569"/>
                </a:moveTo>
                <a:lnTo>
                  <a:pt x="3784" y="442569"/>
                </a:lnTo>
                <a:lnTo>
                  <a:pt x="3707" y="495335"/>
                </a:lnTo>
                <a:lnTo>
                  <a:pt x="3610" y="533251"/>
                </a:lnTo>
                <a:lnTo>
                  <a:pt x="3271" y="587968"/>
                </a:lnTo>
                <a:lnTo>
                  <a:pt x="2561" y="636580"/>
                </a:lnTo>
                <a:lnTo>
                  <a:pt x="1437" y="674954"/>
                </a:lnTo>
                <a:lnTo>
                  <a:pt x="0" y="703770"/>
                </a:lnTo>
                <a:lnTo>
                  <a:pt x="22199" y="703770"/>
                </a:lnTo>
                <a:lnTo>
                  <a:pt x="25332" y="685342"/>
                </a:lnTo>
                <a:lnTo>
                  <a:pt x="29467" y="672057"/>
                </a:lnTo>
                <a:lnTo>
                  <a:pt x="35290" y="663974"/>
                </a:lnTo>
                <a:lnTo>
                  <a:pt x="43459" y="661250"/>
                </a:lnTo>
                <a:lnTo>
                  <a:pt x="117604" y="661250"/>
                </a:lnTo>
                <a:lnTo>
                  <a:pt x="114518" y="659768"/>
                </a:lnTo>
                <a:lnTo>
                  <a:pt x="83393" y="630390"/>
                </a:lnTo>
                <a:lnTo>
                  <a:pt x="59729" y="592255"/>
                </a:lnTo>
                <a:lnTo>
                  <a:pt x="42773" y="547088"/>
                </a:lnTo>
                <a:lnTo>
                  <a:pt x="31776" y="496617"/>
                </a:lnTo>
                <a:lnTo>
                  <a:pt x="25984" y="442569"/>
                </a:lnTo>
                <a:close/>
              </a:path>
              <a:path w="2958465" h="711200">
                <a:moveTo>
                  <a:pt x="221526" y="0"/>
                </a:moveTo>
                <a:lnTo>
                  <a:pt x="173823" y="3390"/>
                </a:lnTo>
                <a:lnTo>
                  <a:pt x="128970" y="13703"/>
                </a:lnTo>
                <a:lnTo>
                  <a:pt x="88604" y="31155"/>
                </a:lnTo>
                <a:lnTo>
                  <a:pt x="54360" y="55961"/>
                </a:lnTo>
                <a:lnTo>
                  <a:pt x="27875" y="88334"/>
                </a:lnTo>
                <a:lnTo>
                  <a:pt x="10784" y="128490"/>
                </a:lnTo>
                <a:lnTo>
                  <a:pt x="4724" y="176644"/>
                </a:lnTo>
                <a:lnTo>
                  <a:pt x="11099" y="226310"/>
                </a:lnTo>
                <a:lnTo>
                  <a:pt x="28954" y="268682"/>
                </a:lnTo>
                <a:lnTo>
                  <a:pt x="56387" y="305358"/>
                </a:lnTo>
                <a:lnTo>
                  <a:pt x="91496" y="337941"/>
                </a:lnTo>
                <a:lnTo>
                  <a:pt x="132377" y="368032"/>
                </a:lnTo>
                <a:lnTo>
                  <a:pt x="177126" y="397230"/>
                </a:lnTo>
                <a:lnTo>
                  <a:pt x="224853" y="429365"/>
                </a:lnTo>
                <a:lnTo>
                  <a:pt x="264895" y="461387"/>
                </a:lnTo>
                <a:lnTo>
                  <a:pt x="295576" y="495335"/>
                </a:lnTo>
                <a:lnTo>
                  <a:pt x="315215" y="533251"/>
                </a:lnTo>
                <a:lnTo>
                  <a:pt x="322135" y="577176"/>
                </a:lnTo>
                <a:lnTo>
                  <a:pt x="312886" y="624569"/>
                </a:lnTo>
                <a:lnTo>
                  <a:pt x="287474" y="658363"/>
                </a:lnTo>
                <a:lnTo>
                  <a:pt x="249397" y="678605"/>
                </a:lnTo>
                <a:lnTo>
                  <a:pt x="202158" y="685342"/>
                </a:lnTo>
                <a:lnTo>
                  <a:pt x="363512" y="685342"/>
                </a:lnTo>
                <a:lnTo>
                  <a:pt x="400596" y="664441"/>
                </a:lnTo>
                <a:lnTo>
                  <a:pt x="430186" y="638062"/>
                </a:lnTo>
                <a:lnTo>
                  <a:pt x="452631" y="605638"/>
                </a:lnTo>
                <a:lnTo>
                  <a:pt x="466873" y="567102"/>
                </a:lnTo>
                <a:lnTo>
                  <a:pt x="471855" y="522389"/>
                </a:lnTo>
                <a:lnTo>
                  <a:pt x="466113" y="474050"/>
                </a:lnTo>
                <a:lnTo>
                  <a:pt x="449849" y="432756"/>
                </a:lnTo>
                <a:lnTo>
                  <a:pt x="424505" y="396814"/>
                </a:lnTo>
                <a:lnTo>
                  <a:pt x="391525" y="364532"/>
                </a:lnTo>
                <a:lnTo>
                  <a:pt x="352353" y="334218"/>
                </a:lnTo>
                <a:lnTo>
                  <a:pt x="308432" y="304177"/>
                </a:lnTo>
                <a:lnTo>
                  <a:pt x="249508" y="264769"/>
                </a:lnTo>
                <a:lnTo>
                  <a:pt x="202851" y="231026"/>
                </a:lnTo>
                <a:lnTo>
                  <a:pt x="168937" y="198756"/>
                </a:lnTo>
                <a:lnTo>
                  <a:pt x="148241" y="163764"/>
                </a:lnTo>
                <a:lnTo>
                  <a:pt x="141236" y="121856"/>
                </a:lnTo>
                <a:lnTo>
                  <a:pt x="149139" y="80526"/>
                </a:lnTo>
                <a:lnTo>
                  <a:pt x="171165" y="49471"/>
                </a:lnTo>
                <a:lnTo>
                  <a:pt x="204796" y="29928"/>
                </a:lnTo>
                <a:lnTo>
                  <a:pt x="247510" y="23139"/>
                </a:lnTo>
                <a:lnTo>
                  <a:pt x="336664" y="23139"/>
                </a:lnTo>
                <a:lnTo>
                  <a:pt x="309144" y="11926"/>
                </a:lnTo>
                <a:lnTo>
                  <a:pt x="271226" y="3306"/>
                </a:lnTo>
                <a:lnTo>
                  <a:pt x="221526" y="0"/>
                </a:lnTo>
                <a:close/>
              </a:path>
              <a:path w="2958465" h="711200">
                <a:moveTo>
                  <a:pt x="336664" y="23139"/>
                </a:moveTo>
                <a:lnTo>
                  <a:pt x="247510" y="23139"/>
                </a:lnTo>
                <a:lnTo>
                  <a:pt x="295138" y="31407"/>
                </a:lnTo>
                <a:lnTo>
                  <a:pt x="334621" y="54174"/>
                </a:lnTo>
                <a:lnTo>
                  <a:pt x="365996" y="88382"/>
                </a:lnTo>
                <a:lnTo>
                  <a:pt x="389304" y="130974"/>
                </a:lnTo>
                <a:lnTo>
                  <a:pt x="404583" y="178893"/>
                </a:lnTo>
                <a:lnTo>
                  <a:pt x="411873" y="229082"/>
                </a:lnTo>
                <a:lnTo>
                  <a:pt x="434073" y="229082"/>
                </a:lnTo>
                <a:lnTo>
                  <a:pt x="434420" y="142609"/>
                </a:lnTo>
                <a:lnTo>
                  <a:pt x="435432" y="82127"/>
                </a:lnTo>
                <a:lnTo>
                  <a:pt x="436635" y="51015"/>
                </a:lnTo>
                <a:lnTo>
                  <a:pt x="395338" y="51015"/>
                </a:lnTo>
                <a:lnTo>
                  <a:pt x="388853" y="50203"/>
                </a:lnTo>
                <a:lnTo>
                  <a:pt x="381701" y="47707"/>
                </a:lnTo>
                <a:lnTo>
                  <a:pt x="373221" y="43439"/>
                </a:lnTo>
                <a:lnTo>
                  <a:pt x="362750" y="37312"/>
                </a:lnTo>
                <a:lnTo>
                  <a:pt x="338560" y="23911"/>
                </a:lnTo>
                <a:lnTo>
                  <a:pt x="336664" y="23139"/>
                </a:lnTo>
                <a:close/>
              </a:path>
              <a:path w="2958465" h="711200">
                <a:moveTo>
                  <a:pt x="439267" y="8496"/>
                </a:moveTo>
                <a:lnTo>
                  <a:pt x="417067" y="8496"/>
                </a:lnTo>
                <a:lnTo>
                  <a:pt x="413670" y="26900"/>
                </a:lnTo>
                <a:lnTo>
                  <a:pt x="409389" y="40209"/>
                </a:lnTo>
                <a:lnTo>
                  <a:pt x="403514" y="48292"/>
                </a:lnTo>
                <a:lnTo>
                  <a:pt x="395338" y="51015"/>
                </a:lnTo>
                <a:lnTo>
                  <a:pt x="436635" y="51015"/>
                </a:lnTo>
                <a:lnTo>
                  <a:pt x="437062" y="39976"/>
                </a:lnTo>
                <a:lnTo>
                  <a:pt x="439267" y="8496"/>
                </a:lnTo>
                <a:close/>
              </a:path>
              <a:path w="2958465" h="711200">
                <a:moveTo>
                  <a:pt x="921512" y="34480"/>
                </a:moveTo>
                <a:lnTo>
                  <a:pt x="767537" y="34480"/>
                </a:lnTo>
                <a:lnTo>
                  <a:pt x="767537" y="586625"/>
                </a:lnTo>
                <a:lnTo>
                  <a:pt x="763463" y="634014"/>
                </a:lnTo>
                <a:lnTo>
                  <a:pt x="748053" y="661433"/>
                </a:lnTo>
                <a:lnTo>
                  <a:pt x="716525" y="674238"/>
                </a:lnTo>
                <a:lnTo>
                  <a:pt x="664095" y="677786"/>
                </a:lnTo>
                <a:lnTo>
                  <a:pt x="664095" y="697153"/>
                </a:lnTo>
                <a:lnTo>
                  <a:pt x="740021" y="695204"/>
                </a:lnTo>
                <a:lnTo>
                  <a:pt x="1024953" y="694321"/>
                </a:lnTo>
                <a:lnTo>
                  <a:pt x="1024953" y="677786"/>
                </a:lnTo>
                <a:lnTo>
                  <a:pt x="972523" y="674238"/>
                </a:lnTo>
                <a:lnTo>
                  <a:pt x="940995" y="661433"/>
                </a:lnTo>
                <a:lnTo>
                  <a:pt x="925585" y="634014"/>
                </a:lnTo>
                <a:lnTo>
                  <a:pt x="921512" y="586625"/>
                </a:lnTo>
                <a:lnTo>
                  <a:pt x="921512" y="34480"/>
                </a:lnTo>
                <a:close/>
              </a:path>
              <a:path w="2958465" h="711200">
                <a:moveTo>
                  <a:pt x="1024953" y="694321"/>
                </a:moveTo>
                <a:lnTo>
                  <a:pt x="840739" y="694321"/>
                </a:lnTo>
                <a:lnTo>
                  <a:pt x="944181" y="695204"/>
                </a:lnTo>
                <a:lnTo>
                  <a:pt x="1024953" y="697153"/>
                </a:lnTo>
                <a:lnTo>
                  <a:pt x="1024953" y="694321"/>
                </a:lnTo>
                <a:close/>
              </a:path>
              <a:path w="2958465" h="711200">
                <a:moveTo>
                  <a:pt x="546011" y="12280"/>
                </a:moveTo>
                <a:lnTo>
                  <a:pt x="549038" y="61145"/>
                </a:lnTo>
                <a:lnTo>
                  <a:pt x="551091" y="107040"/>
                </a:lnTo>
                <a:lnTo>
                  <a:pt x="552258" y="146645"/>
                </a:lnTo>
                <a:lnTo>
                  <a:pt x="552627" y="176644"/>
                </a:lnTo>
                <a:lnTo>
                  <a:pt x="552451" y="197790"/>
                </a:lnTo>
                <a:lnTo>
                  <a:pt x="551921" y="217563"/>
                </a:lnTo>
                <a:lnTo>
                  <a:pt x="551036" y="235298"/>
                </a:lnTo>
                <a:lnTo>
                  <a:pt x="549795" y="250329"/>
                </a:lnTo>
                <a:lnTo>
                  <a:pt x="571995" y="250329"/>
                </a:lnTo>
                <a:lnTo>
                  <a:pt x="587274" y="186916"/>
                </a:lnTo>
                <a:lnTo>
                  <a:pt x="605057" y="136069"/>
                </a:lnTo>
                <a:lnTo>
                  <a:pt x="625765" y="96765"/>
                </a:lnTo>
                <a:lnTo>
                  <a:pt x="677642" y="48685"/>
                </a:lnTo>
                <a:lnTo>
                  <a:pt x="746277" y="34480"/>
                </a:lnTo>
                <a:lnTo>
                  <a:pt x="1141539" y="34480"/>
                </a:lnTo>
                <a:lnTo>
                  <a:pt x="1142846" y="15113"/>
                </a:lnTo>
                <a:lnTo>
                  <a:pt x="798903" y="15099"/>
                </a:lnTo>
                <a:lnTo>
                  <a:pt x="643156" y="14273"/>
                </a:lnTo>
                <a:lnTo>
                  <a:pt x="546011" y="12280"/>
                </a:lnTo>
                <a:close/>
              </a:path>
              <a:path w="2958465" h="711200">
                <a:moveTo>
                  <a:pt x="1141539" y="34480"/>
                </a:moveTo>
                <a:lnTo>
                  <a:pt x="942771" y="34480"/>
                </a:lnTo>
                <a:lnTo>
                  <a:pt x="984705" y="39153"/>
                </a:lnTo>
                <a:lnTo>
                  <a:pt x="1020684" y="54229"/>
                </a:lnTo>
                <a:lnTo>
                  <a:pt x="1051285" y="81297"/>
                </a:lnTo>
                <a:lnTo>
                  <a:pt x="1077084" y="121944"/>
                </a:lnTo>
                <a:lnTo>
                  <a:pt x="1098658" y="177759"/>
                </a:lnTo>
                <a:lnTo>
                  <a:pt x="1116584" y="250329"/>
                </a:lnTo>
                <a:lnTo>
                  <a:pt x="1138783" y="250329"/>
                </a:lnTo>
                <a:lnTo>
                  <a:pt x="1137542" y="235298"/>
                </a:lnTo>
                <a:lnTo>
                  <a:pt x="1136657" y="217563"/>
                </a:lnTo>
                <a:lnTo>
                  <a:pt x="1136127" y="197790"/>
                </a:lnTo>
                <a:lnTo>
                  <a:pt x="1135951" y="176644"/>
                </a:lnTo>
                <a:lnTo>
                  <a:pt x="1136328" y="146645"/>
                </a:lnTo>
                <a:lnTo>
                  <a:pt x="1137546" y="107040"/>
                </a:lnTo>
                <a:lnTo>
                  <a:pt x="1139739" y="61145"/>
                </a:lnTo>
                <a:lnTo>
                  <a:pt x="1141539" y="34480"/>
                </a:lnTo>
                <a:close/>
              </a:path>
              <a:path w="2958465" h="711200">
                <a:moveTo>
                  <a:pt x="1143038" y="12280"/>
                </a:moveTo>
                <a:lnTo>
                  <a:pt x="1046136" y="14273"/>
                </a:lnTo>
                <a:lnTo>
                  <a:pt x="844994" y="15113"/>
                </a:lnTo>
                <a:lnTo>
                  <a:pt x="1142846" y="15113"/>
                </a:lnTo>
                <a:lnTo>
                  <a:pt x="1143038" y="12280"/>
                </a:lnTo>
                <a:close/>
              </a:path>
              <a:path w="2958465" h="711200">
                <a:moveTo>
                  <a:pt x="1170432" y="11811"/>
                </a:moveTo>
                <a:lnTo>
                  <a:pt x="1170432" y="32118"/>
                </a:lnTo>
                <a:lnTo>
                  <a:pt x="1181668" y="34486"/>
                </a:lnTo>
                <a:lnTo>
                  <a:pt x="1194811" y="42921"/>
                </a:lnTo>
                <a:lnTo>
                  <a:pt x="1209813" y="59416"/>
                </a:lnTo>
                <a:lnTo>
                  <a:pt x="1226629" y="85966"/>
                </a:lnTo>
                <a:lnTo>
                  <a:pt x="1412735" y="430288"/>
                </a:lnTo>
                <a:lnTo>
                  <a:pt x="1412735" y="594652"/>
                </a:lnTo>
                <a:lnTo>
                  <a:pt x="1410069" y="636936"/>
                </a:lnTo>
                <a:lnTo>
                  <a:pt x="1399565" y="661550"/>
                </a:lnTo>
                <a:lnTo>
                  <a:pt x="1377459" y="673499"/>
                </a:lnTo>
                <a:lnTo>
                  <a:pt x="1339989" y="677786"/>
                </a:lnTo>
                <a:lnTo>
                  <a:pt x="1339989" y="697153"/>
                </a:lnTo>
                <a:lnTo>
                  <a:pt x="1368441" y="695912"/>
                </a:lnTo>
                <a:lnTo>
                  <a:pt x="1404642" y="695028"/>
                </a:lnTo>
                <a:lnTo>
                  <a:pt x="1638973" y="694321"/>
                </a:lnTo>
                <a:lnTo>
                  <a:pt x="1638973" y="677786"/>
                </a:lnTo>
                <a:lnTo>
                  <a:pt x="1601980" y="673499"/>
                </a:lnTo>
                <a:lnTo>
                  <a:pt x="1579995" y="661550"/>
                </a:lnTo>
                <a:lnTo>
                  <a:pt x="1569434" y="636936"/>
                </a:lnTo>
                <a:lnTo>
                  <a:pt x="1566710" y="594652"/>
                </a:lnTo>
                <a:lnTo>
                  <a:pt x="1566710" y="369354"/>
                </a:lnTo>
                <a:lnTo>
                  <a:pt x="1569092" y="364629"/>
                </a:lnTo>
                <a:lnTo>
                  <a:pt x="1546872" y="364629"/>
                </a:lnTo>
                <a:lnTo>
                  <a:pt x="1399501" y="82181"/>
                </a:lnTo>
                <a:lnTo>
                  <a:pt x="1395260" y="73685"/>
                </a:lnTo>
                <a:lnTo>
                  <a:pt x="1393367" y="66598"/>
                </a:lnTo>
                <a:lnTo>
                  <a:pt x="1393367" y="60934"/>
                </a:lnTo>
                <a:lnTo>
                  <a:pt x="1399360" y="45871"/>
                </a:lnTo>
                <a:lnTo>
                  <a:pt x="1415449" y="37139"/>
                </a:lnTo>
                <a:lnTo>
                  <a:pt x="1438802" y="33100"/>
                </a:lnTo>
                <a:lnTo>
                  <a:pt x="1466583" y="32118"/>
                </a:lnTo>
                <a:lnTo>
                  <a:pt x="1466583" y="16535"/>
                </a:lnTo>
                <a:lnTo>
                  <a:pt x="1284732" y="16535"/>
                </a:lnTo>
                <a:lnTo>
                  <a:pt x="1252922" y="16195"/>
                </a:lnTo>
                <a:lnTo>
                  <a:pt x="1223681" y="15235"/>
                </a:lnTo>
                <a:lnTo>
                  <a:pt x="1196390" y="13743"/>
                </a:lnTo>
                <a:lnTo>
                  <a:pt x="1170432" y="11811"/>
                </a:lnTo>
                <a:close/>
              </a:path>
              <a:path w="2958465" h="711200">
                <a:moveTo>
                  <a:pt x="1638973" y="694321"/>
                </a:moveTo>
                <a:lnTo>
                  <a:pt x="1490192" y="694321"/>
                </a:lnTo>
                <a:lnTo>
                  <a:pt x="1571845" y="695028"/>
                </a:lnTo>
                <a:lnTo>
                  <a:pt x="1608752" y="695912"/>
                </a:lnTo>
                <a:lnTo>
                  <a:pt x="1638973" y="697153"/>
                </a:lnTo>
                <a:lnTo>
                  <a:pt x="1638973" y="694321"/>
                </a:lnTo>
                <a:close/>
              </a:path>
              <a:path w="2958465" h="711200">
                <a:moveTo>
                  <a:pt x="1579460" y="11811"/>
                </a:moveTo>
                <a:lnTo>
                  <a:pt x="1579460" y="31178"/>
                </a:lnTo>
                <a:lnTo>
                  <a:pt x="1612805" y="35366"/>
                </a:lnTo>
                <a:lnTo>
                  <a:pt x="1638268" y="46642"/>
                </a:lnTo>
                <a:lnTo>
                  <a:pt x="1654520" y="66245"/>
                </a:lnTo>
                <a:lnTo>
                  <a:pt x="1660232" y="95415"/>
                </a:lnTo>
                <a:lnTo>
                  <a:pt x="1657974" y="118395"/>
                </a:lnTo>
                <a:lnTo>
                  <a:pt x="1651020" y="145716"/>
                </a:lnTo>
                <a:lnTo>
                  <a:pt x="1639107" y="177643"/>
                </a:lnTo>
                <a:lnTo>
                  <a:pt x="1621967" y="214439"/>
                </a:lnTo>
                <a:lnTo>
                  <a:pt x="1546872" y="364629"/>
                </a:lnTo>
                <a:lnTo>
                  <a:pt x="1569092" y="364629"/>
                </a:lnTo>
                <a:lnTo>
                  <a:pt x="1681010" y="142646"/>
                </a:lnTo>
                <a:lnTo>
                  <a:pt x="1706504" y="97261"/>
                </a:lnTo>
                <a:lnTo>
                  <a:pt x="1730135" y="64766"/>
                </a:lnTo>
                <a:lnTo>
                  <a:pt x="1773593" y="31178"/>
                </a:lnTo>
                <a:lnTo>
                  <a:pt x="1773593" y="14643"/>
                </a:lnTo>
                <a:lnTo>
                  <a:pt x="1699907" y="14643"/>
                </a:lnTo>
                <a:lnTo>
                  <a:pt x="1670329" y="14466"/>
                </a:lnTo>
                <a:lnTo>
                  <a:pt x="1641103" y="13936"/>
                </a:lnTo>
                <a:lnTo>
                  <a:pt x="1579460" y="11811"/>
                </a:lnTo>
                <a:close/>
              </a:path>
              <a:path w="2958465" h="711200">
                <a:moveTo>
                  <a:pt x="1466583" y="11811"/>
                </a:moveTo>
                <a:lnTo>
                  <a:pt x="1422822" y="13743"/>
                </a:lnTo>
                <a:lnTo>
                  <a:pt x="1376186" y="15235"/>
                </a:lnTo>
                <a:lnTo>
                  <a:pt x="1329285" y="16195"/>
                </a:lnTo>
                <a:lnTo>
                  <a:pt x="1284732" y="16535"/>
                </a:lnTo>
                <a:lnTo>
                  <a:pt x="1466583" y="16535"/>
                </a:lnTo>
                <a:lnTo>
                  <a:pt x="1466583" y="11811"/>
                </a:lnTo>
                <a:close/>
              </a:path>
              <a:path w="2958465" h="711200">
                <a:moveTo>
                  <a:pt x="1773593" y="11811"/>
                </a:moveTo>
                <a:lnTo>
                  <a:pt x="1757893" y="13051"/>
                </a:lnTo>
                <a:lnTo>
                  <a:pt x="1740112" y="13936"/>
                </a:lnTo>
                <a:lnTo>
                  <a:pt x="1720650" y="14466"/>
                </a:lnTo>
                <a:lnTo>
                  <a:pt x="1699907" y="14643"/>
                </a:lnTo>
                <a:lnTo>
                  <a:pt x="1773593" y="14643"/>
                </a:lnTo>
                <a:lnTo>
                  <a:pt x="1773593" y="11811"/>
                </a:lnTo>
                <a:close/>
              </a:path>
              <a:path w="2958465" h="711200">
                <a:moveTo>
                  <a:pt x="1821294" y="12280"/>
                </a:moveTo>
                <a:lnTo>
                  <a:pt x="1821294" y="31648"/>
                </a:lnTo>
                <a:lnTo>
                  <a:pt x="1858292" y="35935"/>
                </a:lnTo>
                <a:lnTo>
                  <a:pt x="1880276" y="47882"/>
                </a:lnTo>
                <a:lnTo>
                  <a:pt x="1890835" y="72492"/>
                </a:lnTo>
                <a:lnTo>
                  <a:pt x="1893557" y="114769"/>
                </a:lnTo>
                <a:lnTo>
                  <a:pt x="1893557" y="594652"/>
                </a:lnTo>
                <a:lnTo>
                  <a:pt x="1890901" y="636936"/>
                </a:lnTo>
                <a:lnTo>
                  <a:pt x="1880452" y="661550"/>
                </a:lnTo>
                <a:lnTo>
                  <a:pt x="1858490" y="673499"/>
                </a:lnTo>
                <a:lnTo>
                  <a:pt x="1821294" y="677786"/>
                </a:lnTo>
                <a:lnTo>
                  <a:pt x="1821294" y="697153"/>
                </a:lnTo>
                <a:lnTo>
                  <a:pt x="2049303" y="694426"/>
                </a:lnTo>
                <a:lnTo>
                  <a:pt x="2357641" y="694321"/>
                </a:lnTo>
                <a:lnTo>
                  <a:pt x="2356174" y="674954"/>
                </a:lnTo>
                <a:lnTo>
                  <a:pt x="2108466" y="674954"/>
                </a:lnTo>
                <a:lnTo>
                  <a:pt x="2077423" y="672681"/>
                </a:lnTo>
                <a:lnTo>
                  <a:pt x="2058868" y="663147"/>
                </a:lnTo>
                <a:lnTo>
                  <a:pt x="2049879" y="642276"/>
                </a:lnTo>
                <a:lnTo>
                  <a:pt x="2047532" y="605993"/>
                </a:lnTo>
                <a:lnTo>
                  <a:pt x="2047532" y="114769"/>
                </a:lnTo>
                <a:lnTo>
                  <a:pt x="2050552" y="72492"/>
                </a:lnTo>
                <a:lnTo>
                  <a:pt x="2062119" y="47882"/>
                </a:lnTo>
                <a:lnTo>
                  <a:pt x="2085995" y="35935"/>
                </a:lnTo>
                <a:lnTo>
                  <a:pt x="2125941" y="31648"/>
                </a:lnTo>
                <a:lnTo>
                  <a:pt x="2125941" y="15113"/>
                </a:lnTo>
                <a:lnTo>
                  <a:pt x="1973859" y="15113"/>
                </a:lnTo>
                <a:lnTo>
                  <a:pt x="1886594" y="14406"/>
                </a:lnTo>
                <a:lnTo>
                  <a:pt x="1850179" y="13521"/>
                </a:lnTo>
                <a:lnTo>
                  <a:pt x="1821294" y="12280"/>
                </a:lnTo>
                <a:close/>
              </a:path>
              <a:path w="2958465" h="711200">
                <a:moveTo>
                  <a:pt x="2357641" y="694321"/>
                </a:moveTo>
                <a:lnTo>
                  <a:pt x="2136330" y="694321"/>
                </a:lnTo>
                <a:lnTo>
                  <a:pt x="2304710" y="695516"/>
                </a:lnTo>
                <a:lnTo>
                  <a:pt x="2357856" y="697153"/>
                </a:lnTo>
                <a:lnTo>
                  <a:pt x="2357641" y="694321"/>
                </a:lnTo>
                <a:close/>
              </a:path>
              <a:path w="2958465" h="711200">
                <a:moveTo>
                  <a:pt x="2354072" y="459105"/>
                </a:moveTo>
                <a:lnTo>
                  <a:pt x="2331872" y="459105"/>
                </a:lnTo>
                <a:lnTo>
                  <a:pt x="2318464" y="519865"/>
                </a:lnTo>
                <a:lnTo>
                  <a:pt x="2297641" y="572373"/>
                </a:lnTo>
                <a:lnTo>
                  <a:pt x="2270178" y="615383"/>
                </a:lnTo>
                <a:lnTo>
                  <a:pt x="2236851" y="647647"/>
                </a:lnTo>
                <a:lnTo>
                  <a:pt x="2198432" y="667919"/>
                </a:lnTo>
                <a:lnTo>
                  <a:pt x="2155698" y="674954"/>
                </a:lnTo>
                <a:lnTo>
                  <a:pt x="2356174" y="674954"/>
                </a:lnTo>
                <a:lnTo>
                  <a:pt x="2354433" y="651984"/>
                </a:lnTo>
                <a:lnTo>
                  <a:pt x="2352424" y="609296"/>
                </a:lnTo>
                <a:lnTo>
                  <a:pt x="2351477" y="572279"/>
                </a:lnTo>
                <a:lnTo>
                  <a:pt x="2351239" y="544118"/>
                </a:lnTo>
                <a:lnTo>
                  <a:pt x="2351421" y="519865"/>
                </a:lnTo>
                <a:lnTo>
                  <a:pt x="2351951" y="497539"/>
                </a:lnTo>
                <a:lnTo>
                  <a:pt x="2352836" y="477105"/>
                </a:lnTo>
                <a:lnTo>
                  <a:pt x="2354072" y="459105"/>
                </a:lnTo>
                <a:close/>
              </a:path>
              <a:path w="2958465" h="711200">
                <a:moveTo>
                  <a:pt x="2125941" y="12280"/>
                </a:moveTo>
                <a:lnTo>
                  <a:pt x="2094940" y="13521"/>
                </a:lnTo>
                <a:lnTo>
                  <a:pt x="2057515" y="14406"/>
                </a:lnTo>
                <a:lnTo>
                  <a:pt x="1973859" y="15113"/>
                </a:lnTo>
                <a:lnTo>
                  <a:pt x="2125941" y="15113"/>
                </a:lnTo>
                <a:lnTo>
                  <a:pt x="2125941" y="12280"/>
                </a:lnTo>
                <a:close/>
              </a:path>
              <a:path w="2958465" h="711200">
                <a:moveTo>
                  <a:pt x="2421623" y="12280"/>
                </a:moveTo>
                <a:lnTo>
                  <a:pt x="2421623" y="31648"/>
                </a:lnTo>
                <a:lnTo>
                  <a:pt x="2458615" y="35935"/>
                </a:lnTo>
                <a:lnTo>
                  <a:pt x="2480600" y="47882"/>
                </a:lnTo>
                <a:lnTo>
                  <a:pt x="2491162" y="72492"/>
                </a:lnTo>
                <a:lnTo>
                  <a:pt x="2493886" y="114769"/>
                </a:lnTo>
                <a:lnTo>
                  <a:pt x="2493886" y="594652"/>
                </a:lnTo>
                <a:lnTo>
                  <a:pt x="2491230" y="636936"/>
                </a:lnTo>
                <a:lnTo>
                  <a:pt x="2480781" y="661550"/>
                </a:lnTo>
                <a:lnTo>
                  <a:pt x="2458819" y="673499"/>
                </a:lnTo>
                <a:lnTo>
                  <a:pt x="2421623" y="677786"/>
                </a:lnTo>
                <a:lnTo>
                  <a:pt x="2421623" y="697153"/>
                </a:lnTo>
                <a:lnTo>
                  <a:pt x="2649629" y="694426"/>
                </a:lnTo>
                <a:lnTo>
                  <a:pt x="2957961" y="694321"/>
                </a:lnTo>
                <a:lnTo>
                  <a:pt x="2956432" y="674954"/>
                </a:lnTo>
                <a:lnTo>
                  <a:pt x="2714459" y="674954"/>
                </a:lnTo>
                <a:lnTo>
                  <a:pt x="2680340" y="672681"/>
                </a:lnTo>
                <a:lnTo>
                  <a:pt x="2660081" y="663147"/>
                </a:lnTo>
                <a:lnTo>
                  <a:pt x="2650362" y="642276"/>
                </a:lnTo>
                <a:lnTo>
                  <a:pt x="2647861" y="605993"/>
                </a:lnTo>
                <a:lnTo>
                  <a:pt x="2647861" y="362280"/>
                </a:lnTo>
                <a:lnTo>
                  <a:pt x="2813732" y="362280"/>
                </a:lnTo>
                <a:lnTo>
                  <a:pt x="2813578" y="342912"/>
                </a:lnTo>
                <a:lnTo>
                  <a:pt x="2647861" y="342912"/>
                </a:lnTo>
                <a:lnTo>
                  <a:pt x="2647861" y="103441"/>
                </a:lnTo>
                <a:lnTo>
                  <a:pt x="2650362" y="67157"/>
                </a:lnTo>
                <a:lnTo>
                  <a:pt x="2660081" y="46286"/>
                </a:lnTo>
                <a:lnTo>
                  <a:pt x="2680340" y="36752"/>
                </a:lnTo>
                <a:lnTo>
                  <a:pt x="2714459" y="34480"/>
                </a:lnTo>
                <a:lnTo>
                  <a:pt x="2937238" y="34480"/>
                </a:lnTo>
                <a:lnTo>
                  <a:pt x="2938616" y="15113"/>
                </a:lnTo>
                <a:lnTo>
                  <a:pt x="2736659" y="15113"/>
                </a:lnTo>
                <a:lnTo>
                  <a:pt x="2477035" y="13474"/>
                </a:lnTo>
                <a:lnTo>
                  <a:pt x="2421623" y="12280"/>
                </a:lnTo>
                <a:close/>
              </a:path>
              <a:path w="2958465" h="711200">
                <a:moveTo>
                  <a:pt x="2957961" y="694321"/>
                </a:moveTo>
                <a:lnTo>
                  <a:pt x="2736659" y="694321"/>
                </a:lnTo>
                <a:lnTo>
                  <a:pt x="2905039" y="695516"/>
                </a:lnTo>
                <a:lnTo>
                  <a:pt x="2958185" y="697153"/>
                </a:lnTo>
                <a:lnTo>
                  <a:pt x="2957961" y="694321"/>
                </a:lnTo>
                <a:close/>
              </a:path>
              <a:path w="2958465" h="711200">
                <a:moveTo>
                  <a:pt x="2954401" y="469023"/>
                </a:moveTo>
                <a:lnTo>
                  <a:pt x="2932201" y="469023"/>
                </a:lnTo>
                <a:lnTo>
                  <a:pt x="2917243" y="538398"/>
                </a:lnTo>
                <a:lnTo>
                  <a:pt x="2896617" y="591687"/>
                </a:lnTo>
                <a:lnTo>
                  <a:pt x="2870560" y="630439"/>
                </a:lnTo>
                <a:lnTo>
                  <a:pt x="2839307" y="656201"/>
                </a:lnTo>
                <a:lnTo>
                  <a:pt x="2803096" y="670524"/>
                </a:lnTo>
                <a:lnTo>
                  <a:pt x="2762161" y="674954"/>
                </a:lnTo>
                <a:lnTo>
                  <a:pt x="2956432" y="674954"/>
                </a:lnTo>
                <a:lnTo>
                  <a:pt x="2954756" y="653741"/>
                </a:lnTo>
                <a:lnTo>
                  <a:pt x="2952748" y="612722"/>
                </a:lnTo>
                <a:lnTo>
                  <a:pt x="2951804" y="577197"/>
                </a:lnTo>
                <a:lnTo>
                  <a:pt x="2951568" y="550265"/>
                </a:lnTo>
                <a:lnTo>
                  <a:pt x="2951745" y="527141"/>
                </a:lnTo>
                <a:lnTo>
                  <a:pt x="2952275" y="505567"/>
                </a:lnTo>
                <a:lnTo>
                  <a:pt x="2953160" y="486032"/>
                </a:lnTo>
                <a:lnTo>
                  <a:pt x="2954401" y="469023"/>
                </a:lnTo>
                <a:close/>
              </a:path>
              <a:path w="2958465" h="711200">
                <a:moveTo>
                  <a:pt x="2813732" y="362280"/>
                </a:moveTo>
                <a:lnTo>
                  <a:pt x="2679039" y="362280"/>
                </a:lnTo>
                <a:lnTo>
                  <a:pt x="2728772" y="372715"/>
                </a:lnTo>
                <a:lnTo>
                  <a:pt x="2763408" y="400772"/>
                </a:lnTo>
                <a:lnTo>
                  <a:pt x="2785381" y="441581"/>
                </a:lnTo>
                <a:lnTo>
                  <a:pt x="2797124" y="490270"/>
                </a:lnTo>
                <a:lnTo>
                  <a:pt x="2819323" y="490270"/>
                </a:lnTo>
                <a:lnTo>
                  <a:pt x="2816416" y="441581"/>
                </a:lnTo>
                <a:lnTo>
                  <a:pt x="2814713" y="405782"/>
                </a:lnTo>
                <a:lnTo>
                  <a:pt x="2813869" y="377290"/>
                </a:lnTo>
                <a:lnTo>
                  <a:pt x="2813732" y="362280"/>
                </a:lnTo>
                <a:close/>
              </a:path>
              <a:path w="2958465" h="711200">
                <a:moveTo>
                  <a:pt x="2816479" y="215379"/>
                </a:moveTo>
                <a:lnTo>
                  <a:pt x="2794279" y="215379"/>
                </a:lnTo>
                <a:lnTo>
                  <a:pt x="2782782" y="257423"/>
                </a:lnTo>
                <a:lnTo>
                  <a:pt x="2761810" y="298805"/>
                </a:lnTo>
                <a:lnTo>
                  <a:pt x="2728262" y="330357"/>
                </a:lnTo>
                <a:lnTo>
                  <a:pt x="2679039" y="342912"/>
                </a:lnTo>
                <a:lnTo>
                  <a:pt x="2813578" y="342912"/>
                </a:lnTo>
                <a:lnTo>
                  <a:pt x="2813250" y="319350"/>
                </a:lnTo>
                <a:lnTo>
                  <a:pt x="2813294" y="288709"/>
                </a:lnTo>
                <a:lnTo>
                  <a:pt x="2813765" y="268046"/>
                </a:lnTo>
                <a:lnTo>
                  <a:pt x="2814768" y="243839"/>
                </a:lnTo>
                <a:lnTo>
                  <a:pt x="2816479" y="215379"/>
                </a:lnTo>
                <a:close/>
              </a:path>
              <a:path w="2958465" h="711200">
                <a:moveTo>
                  <a:pt x="2937238" y="34480"/>
                </a:moveTo>
                <a:lnTo>
                  <a:pt x="2754134" y="34480"/>
                </a:lnTo>
                <a:lnTo>
                  <a:pt x="2795378" y="38460"/>
                </a:lnTo>
                <a:lnTo>
                  <a:pt x="2830443" y="51361"/>
                </a:lnTo>
                <a:lnTo>
                  <a:pt x="2859525" y="74626"/>
                </a:lnTo>
                <a:lnTo>
                  <a:pt x="2882820" y="109700"/>
                </a:lnTo>
                <a:lnTo>
                  <a:pt x="2900524" y="158024"/>
                </a:lnTo>
                <a:lnTo>
                  <a:pt x="2912833" y="221043"/>
                </a:lnTo>
                <a:lnTo>
                  <a:pt x="2935033" y="221043"/>
                </a:lnTo>
                <a:lnTo>
                  <a:pt x="2933798" y="207798"/>
                </a:lnTo>
                <a:lnTo>
                  <a:pt x="2932912" y="191939"/>
                </a:lnTo>
                <a:lnTo>
                  <a:pt x="2932379" y="174221"/>
                </a:lnTo>
                <a:lnTo>
                  <a:pt x="2932201" y="155397"/>
                </a:lnTo>
                <a:lnTo>
                  <a:pt x="2932570" y="129316"/>
                </a:lnTo>
                <a:lnTo>
                  <a:pt x="2933738" y="94821"/>
                </a:lnTo>
                <a:lnTo>
                  <a:pt x="2935791" y="54834"/>
                </a:lnTo>
                <a:lnTo>
                  <a:pt x="2937238" y="34480"/>
                </a:lnTo>
                <a:close/>
              </a:path>
              <a:path w="2958465" h="711200">
                <a:moveTo>
                  <a:pt x="2938818" y="12280"/>
                </a:moveTo>
                <a:lnTo>
                  <a:pt x="2890426" y="13918"/>
                </a:lnTo>
                <a:lnTo>
                  <a:pt x="2837562" y="14758"/>
                </a:lnTo>
                <a:lnTo>
                  <a:pt x="2736659" y="15113"/>
                </a:lnTo>
                <a:lnTo>
                  <a:pt x="2938616" y="15113"/>
                </a:lnTo>
                <a:lnTo>
                  <a:pt x="2938818" y="12280"/>
                </a:lnTo>
                <a:close/>
              </a:path>
            </a:pathLst>
          </a:custGeom>
          <a:solidFill>
            <a:srgbClr val="A6A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86EF5-7E8D-8BE2-A106-EE86DDE688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4580" y="400310"/>
            <a:ext cx="2731770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</a:pPr>
            <a:r>
              <a:rPr spc="385"/>
              <a:t>CHALFONTE </a:t>
            </a:r>
          </a:p>
          <a:p>
            <a:pPr marL="97155">
              <a:lnSpc>
                <a:spcPts val="1780"/>
              </a:lnSpc>
              <a:tabLst>
                <a:tab pos="1896110" algn="l"/>
              </a:tabLst>
            </a:pPr>
            <a:r>
              <a:rPr sz="1600" spc="-10"/>
              <a:t>Dining</a:t>
            </a:r>
            <a:r>
              <a:rPr sz="1600"/>
              <a:t>	</a:t>
            </a:r>
            <a:r>
              <a:rPr sz="1600" spc="-10"/>
              <a:t>NC2685</a:t>
            </a:r>
            <a:endParaRPr sz="1600"/>
          </a:p>
        </p:txBody>
      </p:sp>
      <p:sp>
        <p:nvSpPr>
          <p:cNvPr id="3" name="object 3"/>
          <p:cNvSpPr/>
          <p:nvPr/>
        </p:nvSpPr>
        <p:spPr>
          <a:xfrm>
            <a:off x="917571" y="459111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1811" y="6693798"/>
            <a:ext cx="14522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31F20"/>
                </a:solidFill>
                <a:latin typeface="Century Gothic"/>
                <a:cs typeface="Century Gothic"/>
              </a:rPr>
              <a:t> Resin</a:t>
            </a:r>
            <a:r>
              <a:rPr lang="en-US" sz="1200">
                <a:solidFill>
                  <a:srgbClr val="231F20"/>
                </a:solidFill>
                <a:latin typeface="Century Gothic"/>
                <a:cs typeface="Century Gothic"/>
              </a:rPr>
              <a:t> Weave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054" y="6167665"/>
            <a:ext cx="1614297" cy="12694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64" y="1125116"/>
            <a:ext cx="5949950" cy="288950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9169" y="4630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Palatino Linotype"/>
                <a:cs typeface="Palatino Linotype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600" b="1" spc="-10">
                <a:solidFill>
                  <a:srgbClr val="FFFFFF"/>
                </a:solidFill>
                <a:latin typeface="Palatino Linotype"/>
                <a:cs typeface="Palatino Linotype"/>
              </a:rPr>
              <a:t>MEDIA ALUMINUM </a:t>
            </a:r>
            <a:endParaRPr sz="1600">
              <a:latin typeface="Palatino Linotype"/>
              <a:cs typeface="Palatino Linotype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106" y="5952457"/>
            <a:ext cx="2063661" cy="2079637"/>
          </a:xfrm>
          <a:prstGeom prst="rect">
            <a:avLst/>
          </a:prstGeom>
          <a:scene3d>
            <a:camera prst="orthographicFront"/>
            <a:lightRig rig="brightRoom" dir="t"/>
          </a:scene3d>
        </p:spPr>
      </p:pic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21" y="4350396"/>
            <a:ext cx="1828800" cy="10972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118" y="4333074"/>
            <a:ext cx="1828800" cy="10972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368608" y="5513720"/>
            <a:ext cx="5854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>
                <a:solidFill>
                  <a:srgbClr val="231F20"/>
                </a:solidFill>
                <a:latin typeface="Century Gothic"/>
                <a:cs typeface="Century Gothic"/>
              </a:rPr>
              <a:t>Dark </a:t>
            </a:r>
            <a:r>
              <a:rPr sz="900" spc="-20">
                <a:solidFill>
                  <a:srgbClr val="231F20"/>
                </a:solidFill>
                <a:latin typeface="Century Gothic"/>
                <a:cs typeface="Century Gothic"/>
              </a:rPr>
              <a:t>Gray</a:t>
            </a:r>
            <a:r>
              <a:rPr lang="en-US" sz="900" spc="-20">
                <a:solidFill>
                  <a:srgbClr val="231F20"/>
                </a:solidFill>
                <a:latin typeface="Century Gothic"/>
                <a:cs typeface="Century Gothic"/>
              </a:rPr>
              <a:t> Aluminum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36514" y="7494788"/>
            <a:ext cx="65722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190500">
              <a:lnSpc>
                <a:spcPts val="1000"/>
              </a:lnSpc>
              <a:spcBef>
                <a:spcPts val="200"/>
              </a:spcBef>
            </a:pPr>
            <a:r>
              <a:rPr sz="900" spc="-20">
                <a:solidFill>
                  <a:srgbClr val="231F20"/>
                </a:solidFill>
                <a:latin typeface="Century Gothic"/>
                <a:cs typeface="Century Gothic"/>
              </a:rPr>
              <a:t>Husk </a:t>
            </a:r>
            <a:r>
              <a:rPr sz="900">
                <a:solidFill>
                  <a:srgbClr val="231F20"/>
                </a:solidFill>
                <a:latin typeface="Century Gothic"/>
                <a:cs typeface="Century Gothic"/>
              </a:rPr>
              <a:t>Double </a:t>
            </a:r>
            <a:r>
              <a:rPr sz="900" spc="-20">
                <a:solidFill>
                  <a:srgbClr val="231F20"/>
                </a:solidFill>
                <a:latin typeface="Century Gothic"/>
                <a:cs typeface="Century Gothic"/>
              </a:rPr>
              <a:t>Flat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22386" y="5509789"/>
            <a:ext cx="63627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36195">
              <a:lnSpc>
                <a:spcPts val="1000"/>
              </a:lnSpc>
              <a:spcBef>
                <a:spcPts val="200"/>
              </a:spcBef>
            </a:pPr>
            <a:r>
              <a:rPr sz="900" spc="-20">
                <a:solidFill>
                  <a:srgbClr val="231F20"/>
                </a:solidFill>
                <a:latin typeface="Century Gothic"/>
                <a:cs typeface="Century Gothic"/>
              </a:rPr>
              <a:t>Gray </a:t>
            </a:r>
            <a:r>
              <a:rPr sz="900" spc="-10" err="1">
                <a:solidFill>
                  <a:srgbClr val="231F20"/>
                </a:solidFill>
                <a:latin typeface="Century Gothic"/>
                <a:cs typeface="Century Gothic"/>
              </a:rPr>
              <a:t>Duraboard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331986-9CA0-0598-3B7F-7865AD304146}"/>
              </a:ext>
            </a:extLst>
          </p:cNvPr>
          <p:cNvSpPr txBox="1"/>
          <p:nvPr/>
        </p:nvSpPr>
        <p:spPr>
          <a:xfrm>
            <a:off x="228600" y="8131577"/>
            <a:ext cx="7239000" cy="1808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11150" marR="0">
              <a:spcBef>
                <a:spcPts val="100"/>
              </a:spcBef>
              <a:spcAft>
                <a:spcPts val="0"/>
              </a:spcAft>
            </a:pPr>
            <a:r>
              <a:rPr lang="en-US" sz="900" b="1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Duraboard</a:t>
            </a:r>
            <a:r>
              <a:rPr lang="en-US" sz="900" b="1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Top Tables</a:t>
            </a:r>
            <a:endParaRPr lang="en-US" sz="9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890" marR="100330">
              <a:spcBef>
                <a:spcPts val="1090"/>
              </a:spcBef>
              <a:spcAft>
                <a:spcPts val="0"/>
              </a:spcAft>
            </a:pP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Thick-gauged, powder-coated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aluminum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frame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offers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long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lasting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durability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rust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resistance.</a:t>
            </a:r>
            <a:endParaRPr lang="en-US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890" marR="137160">
              <a:spcBef>
                <a:spcPts val="800"/>
              </a:spcBef>
              <a:spcAft>
                <a:spcPts val="0"/>
              </a:spcAft>
            </a:pPr>
            <a:r>
              <a:rPr lang="en-US" sz="100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Duraboard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®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table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top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treated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5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UV-coating</a:t>
            </a:r>
            <a:r>
              <a:rPr lang="en-US" sz="1000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process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which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makes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highly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resistant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scratches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weather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conditions.</a:t>
            </a:r>
            <a:endParaRPr lang="en-US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890" marR="8890">
              <a:spcBef>
                <a:spcPts val="800"/>
              </a:spcBef>
              <a:spcAft>
                <a:spcPts val="0"/>
              </a:spcAft>
            </a:pP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Built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last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lifetime,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Duraboard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®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2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innovative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material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outdoor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table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tops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like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 other on the market – is an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environmentally</a:t>
            </a:r>
            <a:r>
              <a:rPr lang="en-US" sz="1000" spc="-3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friendly</a:t>
            </a:r>
            <a:r>
              <a:rPr lang="en-US" sz="1000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material</a:t>
            </a:r>
            <a:r>
              <a:rPr lang="en-US" sz="1000" spc="-2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that</a:t>
            </a:r>
            <a:r>
              <a:rPr lang="en-US" sz="1000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en-US" sz="1000" spc="-2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durable,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highly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UV-resistant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has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unique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surface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finish.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features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two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main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components,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2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eu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calyptus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FSC™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sawdust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polyethylene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resin, extruded to create a strong, 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durable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structure.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table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top is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treated with </a:t>
            </a:r>
            <a:r>
              <a:rPr lang="en-US" sz="1000" spc="-5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endParaRPr lang="en-US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890" marR="64135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UV-coating process, receiving a multi-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layer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coating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which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makes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highly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resistant</a:t>
            </a:r>
            <a:r>
              <a:rPr lang="en-US" sz="1000" spc="-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spc="-2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scratches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en-US" sz="1000" spc="-15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weather</a:t>
            </a:r>
            <a:r>
              <a:rPr lang="en-US" sz="1000" spc="-10"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conditions.</a:t>
            </a:r>
            <a:endParaRPr lang="en-US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BD8AE3A-A18E-2FF2-3CDC-13B17CD951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61343" y="903567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449" y="404748"/>
            <a:ext cx="6022259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  <a:tabLst>
                <a:tab pos="2880995" algn="l"/>
                <a:tab pos="3227070" algn="l"/>
              </a:tabLst>
            </a:pPr>
            <a:r>
              <a:rPr spc="385"/>
              <a:t>CHALFONTE</a:t>
            </a:r>
            <a:r>
              <a:t>	</a:t>
            </a:r>
            <a:r>
              <a:rPr spc="-50"/>
              <a:t>-</a:t>
            </a:r>
            <a:r>
              <a:t>	</a:t>
            </a:r>
            <a:r>
              <a:rPr spc="360"/>
              <a:t>DINING </a:t>
            </a:r>
          </a:p>
          <a:p>
            <a:pPr marR="61594" algn="r">
              <a:lnSpc>
                <a:spcPts val="1780"/>
              </a:lnSpc>
            </a:pPr>
            <a:r>
              <a:rPr sz="1600" spc="-10"/>
              <a:t>NC2685</a:t>
            </a:r>
            <a:endParaRPr sz="1600"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58" y="1309588"/>
            <a:ext cx="1311786" cy="11656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142" y="1416511"/>
            <a:ext cx="1703085" cy="10244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515" y="5486322"/>
            <a:ext cx="948866" cy="12605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184" y="1305289"/>
            <a:ext cx="1388463" cy="111537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21" y="3429582"/>
            <a:ext cx="1653082" cy="992970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8480"/>
              </p:ext>
            </p:extLst>
          </p:nvPr>
        </p:nvGraphicFramePr>
        <p:xfrm>
          <a:off x="732620" y="1265925"/>
          <a:ext cx="5938518" cy="8308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5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560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 Square Dining Table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7112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5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41” Square Dining 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5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72” Rectangle Dining 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lang="en-US"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NC2685DT33-SQ-DRB-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DH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NC2685DT41-SQ-DRB-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DH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NC2685DT72-REC-DRB-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DH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340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33” x 33” x 29” 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41” x 41” x 29”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72” x 41” x 29”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9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83” Rectangle Dining 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 Square Counter Height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41” Square Counter Height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1778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NC2685DT83-REC-DRB-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DH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NC2685CH33-SQ-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DRB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ts val="775"/>
                        </a:lnSpc>
                        <a:spcBef>
                          <a:spcPts val="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NC2685CH41-SQ-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DRB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83” x 41” x 29”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33” x 33” x 38”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41” x 41” x 38”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09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6559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72” Rectangle Counter Height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7780" marR="972185">
                        <a:lnSpc>
                          <a:spcPct val="1071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Hole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NC2685CH72-REC-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DRB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683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37160" marR="839469">
                        <a:lnSpc>
                          <a:spcPts val="800"/>
                        </a:lnSpc>
                        <a:spcBef>
                          <a:spcPts val="53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 Chair -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Stackable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3716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23.5” x 24” x 36”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9855" marR="692150">
                        <a:lnSpc>
                          <a:spcPts val="800"/>
                        </a:lnSpc>
                        <a:spcBef>
                          <a:spcPts val="72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Rocker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NC2685S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0985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23.5” x 24” x 36”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72” x 33” x 38”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73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17780">
                        <a:lnSpc>
                          <a:spcPts val="725"/>
                        </a:lnSpc>
                        <a:spcBef>
                          <a:spcPts val="55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Counter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Height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Stool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w/Arms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85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725"/>
                        </a:lnSpc>
                        <a:spcBef>
                          <a:spcPts val="55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 Loveseat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Bench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w </a:t>
                      </a:r>
                      <a:r>
                        <a:rPr lang="en-US" sz="700" spc="-10" err="1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Duraboard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Seat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17780"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NC2685BS-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NC2685DLS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1778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24” x 23.5” x 43.5”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70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63” x 14” x 17”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marL="1778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Height: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 Height: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297" y="3301533"/>
            <a:ext cx="1311777" cy="142290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142" y="3301534"/>
            <a:ext cx="1311777" cy="138260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17" y="5508215"/>
            <a:ext cx="1703085" cy="126053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375" y="7751074"/>
            <a:ext cx="1851009" cy="786134"/>
          </a:xfrm>
          <a:prstGeom prst="rect">
            <a:avLst/>
          </a:prstGeom>
        </p:spPr>
      </p:pic>
      <p:pic>
        <p:nvPicPr>
          <p:cNvPr id="18" name="Picture 17" descr="A brown wicker chair with armrests&#10;&#10;Description automatically generated">
            <a:extLst>
              <a:ext uri="{FF2B5EF4-FFF2-40B4-BE49-F238E27FC236}">
                <a16:creationId xmlns:a16="http://schemas.microsoft.com/office/drawing/2014/main" id="{C6560400-B9B4-C19F-41AD-3FA62784CE4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17" y="7536596"/>
            <a:ext cx="1405095" cy="1405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68DF59-6332-8D89-1B15-0D16B84D6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9321" y="5420412"/>
            <a:ext cx="948866" cy="1382605"/>
          </a:xfrm>
          <a:prstGeom prst="rect">
            <a:avLst/>
          </a:prstGeom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7EEA70CD-F966-C606-1662-47E1015E47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338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3CF9665-49A6-AEFA-7519-B3F4889EBA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  <p:pic>
        <p:nvPicPr>
          <p:cNvPr id="14" name="Picture 13" descr="A brown chair with a white background&#10;&#10;Description automatically generated">
            <a:extLst>
              <a:ext uri="{FF2B5EF4-FFF2-40B4-BE49-F238E27FC236}">
                <a16:creationId xmlns:a16="http://schemas.microsoft.com/office/drawing/2014/main" id="{EAA44FF3-BC25-178F-2905-4FF11ADCEFF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7526" y="7787169"/>
            <a:ext cx="2176272" cy="12691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31E648-E099-989F-B3C1-7594BBA7E627}"/>
              </a:ext>
            </a:extLst>
          </p:cNvPr>
          <p:cNvSpPr txBox="1"/>
          <p:nvPr/>
        </p:nvSpPr>
        <p:spPr>
          <a:xfrm>
            <a:off x="4887454" y="8975459"/>
            <a:ext cx="201625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8872" algn="l" fontAlgn="t">
              <a:lnSpc>
                <a:spcPts val="725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700" spc="-10">
                <a:solidFill>
                  <a:srgbClr val="6D6E71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Single Adjustable Chaise Lounge</a:t>
            </a:r>
            <a:endParaRPr lang="en-US" sz="700" b="0" i="0" u="none" strike="noStrike">
              <a:effectLst/>
              <a:latin typeface="Arial" panose="020B0604020202020204" pitchFamily="34" charset="0"/>
            </a:endParaRPr>
          </a:p>
          <a:p>
            <a:pPr marL="118872" algn="l" fontAlgn="t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 spc="-10">
                <a:solidFill>
                  <a:srgbClr val="6D6E71"/>
                </a:solidFill>
                <a:effectLst/>
                <a:latin typeface="Century Gothic" panose="020B0502020202020204" pitchFamily="34" charset="0"/>
                <a:cs typeface="Century Gothic" panose="020B0502020202020204" pitchFamily="34" charset="0"/>
              </a:rPr>
              <a:t>NC2685SACL</a:t>
            </a:r>
            <a:endParaRPr lang="en-US" sz="700" b="0" i="0" u="none" strike="noStrike">
              <a:effectLst/>
              <a:latin typeface="Arial" panose="020B0604020202020204" pitchFamily="34" charset="0"/>
            </a:endParaRPr>
          </a:p>
          <a:p>
            <a:pPr marL="118872" algn="l" fontAlgn="t">
              <a:lnSpc>
                <a:spcPts val="70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rgbClr val="6D6E71"/>
                </a:solidFill>
                <a:effectLst/>
                <a:latin typeface="Century Gothic" panose="020B0502020202020204" pitchFamily="34" charset="0"/>
                <a:cs typeface="Century Gothic" panose="020B0502020202020204" pitchFamily="34" charset="0"/>
              </a:rPr>
              <a:t>Size: 78.5” x 29.75” x 15” </a:t>
            </a:r>
            <a:r>
              <a:rPr lang="en-US" sz="700" b="0" i="0" u="none" strike="noStrike" spc="-25">
                <a:solidFill>
                  <a:srgbClr val="6D6E71"/>
                </a:solidFill>
                <a:effectLst/>
                <a:latin typeface="Century Gothic" panose="020B0502020202020204" pitchFamily="34" charset="0"/>
                <a:cs typeface="Century Gothic" panose="020B0502020202020204" pitchFamily="34" charset="0"/>
              </a:rPr>
              <a:t>ht.</a:t>
            </a:r>
            <a:endParaRPr lang="en-US" sz="700" b="0" i="0" u="none" strike="noStrike"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6130">
              <a:lnSpc>
                <a:spcPts val="3460"/>
              </a:lnSpc>
              <a:spcBef>
                <a:spcPts val="100"/>
              </a:spcBef>
            </a:pPr>
            <a:r>
              <a:rPr spc="370">
                <a:solidFill>
                  <a:srgbClr val="6D6E71"/>
                </a:solidFill>
              </a:rPr>
              <a:t>TUSCINO </a:t>
            </a:r>
          </a:p>
          <a:p>
            <a:pPr marL="1972945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NC2001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99322" y="9192259"/>
            <a:ext cx="13017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Spectrum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Indigo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1266" y="5092951"/>
            <a:ext cx="1268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Canvas</a:t>
            </a:r>
            <a:r>
              <a:rPr sz="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Granite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1852" y="4529328"/>
            <a:ext cx="1257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Canvas</a:t>
            </a:r>
            <a:r>
              <a:rPr sz="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Natural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461170"/>
            <a:ext cx="16732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F419B2-514A-B4DE-58D4-077BD0CBE391}"/>
              </a:ext>
            </a:extLst>
          </p:cNvPr>
          <p:cNvSpPr txBox="1"/>
          <p:nvPr/>
        </p:nvSpPr>
        <p:spPr>
          <a:xfrm>
            <a:off x="3429000" y="45720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DE34A8-93CE-E2F8-B1CD-E8F6728A85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22" y="1160992"/>
            <a:ext cx="6707556" cy="2898817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8663D8D-CF0B-EBA1-6C0B-A53170F912F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438504" y="955548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36198-6083-A969-D9D7-282B8ABC853E}"/>
              </a:ext>
            </a:extLst>
          </p:cNvPr>
          <p:cNvSpPr txBox="1"/>
          <p:nvPr/>
        </p:nvSpPr>
        <p:spPr>
          <a:xfrm>
            <a:off x="6019800" y="37338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Natural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C4290-4EBB-37B3-7A28-4C94E985E8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44" y="7039898"/>
            <a:ext cx="6707555" cy="2860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D7864-EA8A-27D3-94F3-6C4B5EC12215}"/>
              </a:ext>
            </a:extLst>
          </p:cNvPr>
          <p:cNvSpPr txBox="1"/>
          <p:nvPr/>
        </p:nvSpPr>
        <p:spPr>
          <a:xfrm>
            <a:off x="5561989" y="9653652"/>
            <a:ext cx="1734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Navy and Escape Denim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846C86-13F8-C38D-4250-25683DDB2B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18" y="9167992"/>
            <a:ext cx="907020" cy="732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A50822-043A-1733-C2D0-F6602FF924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130" y="4088783"/>
            <a:ext cx="3765647" cy="2894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890D2-F727-D66E-D1B4-1385FA4DEFCE}"/>
              </a:ext>
            </a:extLst>
          </p:cNvPr>
          <p:cNvSpPr txBox="1"/>
          <p:nvPr/>
        </p:nvSpPr>
        <p:spPr>
          <a:xfrm>
            <a:off x="5929350" y="6713889"/>
            <a:ext cx="1358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Shore Classic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80F45-D5FB-2D43-31BE-986A3340D1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7" y="2286000"/>
            <a:ext cx="7772400" cy="7772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9383C-1FCD-ECF8-D50C-2CFEB5C85C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1DE96-0359-FA5C-43D6-62873344A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29387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B3738-67D6-AC4E-3CC2-9000666149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739" y="0"/>
            <a:ext cx="5056698" cy="20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0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14714-CAAA-9674-0E61-7752D642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14" y="2826302"/>
            <a:ext cx="2809875" cy="769441"/>
          </a:xfrm>
        </p:spPr>
        <p:txBody>
          <a:bodyPr/>
          <a:lstStyle/>
          <a:p>
            <a:r>
              <a:rPr lang="en-US" err="1"/>
              <a:t>Tuscino</a:t>
            </a:r>
            <a:r>
              <a:rPr lang="en-US"/>
              <a:t> Cubes</a:t>
            </a:r>
            <a:br>
              <a:rPr lang="en-US"/>
            </a:br>
            <a:r>
              <a:rPr lang="en-US" sz="2000"/>
              <a:t>Available in 3 Sizes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41985-0924-1671-85C5-7B6D8CACF9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50" y="486992"/>
            <a:ext cx="2134765" cy="2177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A8FBFE-BC03-5417-3375-68222E8220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295" y="3609474"/>
            <a:ext cx="4574456" cy="3130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65D03D-E037-49DB-E425-268BB6AA80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1176" y="300789"/>
            <a:ext cx="2908574" cy="2803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0A0C7-0A8E-E756-54B5-F88F79E7F0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27" y="4252909"/>
            <a:ext cx="3145809" cy="427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8FDBA-C8AA-0453-BAB7-7860903190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8303" y="7223514"/>
            <a:ext cx="3774097" cy="28348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EACDB-C461-C6D5-C3AF-A018EBE228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A0AE64-108C-ECD5-B63B-93E477FB5182}"/>
              </a:ext>
            </a:extLst>
          </p:cNvPr>
          <p:cNvSpPr txBox="1">
            <a:spLocks/>
          </p:cNvSpPr>
          <p:nvPr/>
        </p:nvSpPr>
        <p:spPr>
          <a:xfrm>
            <a:off x="543293" y="8438175"/>
            <a:ext cx="2809875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877963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err="1"/>
              <a:t>Tuscino</a:t>
            </a:r>
            <a:r>
              <a:rPr lang="en-US"/>
              <a:t> Dining Chair and Bench</a:t>
            </a:r>
          </a:p>
        </p:txBody>
      </p:sp>
    </p:spTree>
    <p:extLst>
      <p:ext uri="{BB962C8B-B14F-4D97-AF65-F5344CB8AC3E}">
        <p14:creationId xmlns:p14="http://schemas.microsoft.com/office/powerpoint/2010/main" val="1840010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40395"/>
              </p:ext>
            </p:extLst>
          </p:nvPr>
        </p:nvGraphicFramePr>
        <p:xfrm>
          <a:off x="848220" y="1049262"/>
          <a:ext cx="4940935" cy="8535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3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44450" marR="107061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Modular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Armless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Middle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NC2001SCM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 x 30” x 32”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24” x 30”,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76200" marR="176911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Modular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NC2001SCC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 x 36” x 32”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24” x 24”,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FC139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9370" marR="163639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NC2001O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937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30” x 30” x 18”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150">
                        <a:latin typeface="Times New Roman"/>
                        <a:cs typeface="Times New Roman"/>
                      </a:endParaRPr>
                    </a:p>
                    <a:p>
                      <a:pPr marL="76200" marR="1672589">
                        <a:lnSpc>
                          <a:spcPts val="800"/>
                        </a:lnSpc>
                      </a:pPr>
                      <a:r>
                        <a:rPr lang="en-US"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Cube Ottoman Medium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NC20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01CUB-MED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” x 2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” x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9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800">
                        <a:latin typeface="Times New Roman"/>
                        <a:cs typeface="Times New Roman"/>
                      </a:endParaRPr>
                    </a:p>
                    <a:p>
                      <a:pPr marL="38100" marR="1443990">
                        <a:lnSpc>
                          <a:spcPts val="800"/>
                        </a:lnSpc>
                        <a:spcBef>
                          <a:spcPts val="565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Cube Ottoman Small</a:t>
                      </a:r>
                      <a:r>
                        <a:rPr lang="en-US"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NC2001CUBE-SM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” x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” x 18”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0" marR="1290955">
                        <a:lnSpc>
                          <a:spcPts val="800"/>
                        </a:lnSpc>
                        <a:spcBef>
                          <a:spcPts val="56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Slat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Nesting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00NET-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TAN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Large: 18.9” x 18.9” x 21.6”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Small: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16.5” x 16.5” x 19.6”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5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93345" marR="119888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Slat Coffee Table 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00CT-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TAN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334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35.4” x 23.6” x 17.7”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0895">
              <a:lnSpc>
                <a:spcPts val="3460"/>
              </a:lnSpc>
              <a:spcBef>
                <a:spcPts val="100"/>
              </a:spcBef>
            </a:pPr>
            <a:r>
              <a:rPr spc="370">
                <a:solidFill>
                  <a:srgbClr val="6D6E71"/>
                </a:solidFill>
              </a:rPr>
              <a:t>TUSCINO </a:t>
            </a:r>
          </a:p>
          <a:p>
            <a:pPr marL="1997710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NC2001</a:t>
            </a:r>
            <a:endParaRPr sz="1600"/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436" y="1183030"/>
            <a:ext cx="1508755" cy="12785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444" y="1146839"/>
            <a:ext cx="1554473" cy="12845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432" y="3609197"/>
            <a:ext cx="1508759" cy="10999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434" y="7590869"/>
            <a:ext cx="1314823" cy="89962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665" y="5624500"/>
            <a:ext cx="1120033" cy="1019964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044BE9-9A7F-DF1B-F20B-A3AFC925E3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715000" y="9286482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650B83-EDD7-D325-991E-1B885F0FD7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6" y="9132561"/>
            <a:ext cx="979804" cy="791203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C33B378-E13C-D0C2-7E4F-01D38A2AF6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909" y="7874507"/>
            <a:ext cx="1787653" cy="2000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7160D7-4814-A56A-90D6-6DA4AA9513E8}"/>
              </a:ext>
            </a:extLst>
          </p:cNvPr>
          <p:cNvSpPr txBox="1"/>
          <p:nvPr/>
        </p:nvSpPr>
        <p:spPr>
          <a:xfrm>
            <a:off x="3366454" y="7433440"/>
            <a:ext cx="1268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Recycled Tangent Frame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E6F183-AD85-2D09-6AAF-6659086DBAF2}"/>
              </a:ext>
            </a:extLst>
          </p:cNvPr>
          <p:cNvSpPr txBox="1"/>
          <p:nvPr/>
        </p:nvSpPr>
        <p:spPr>
          <a:xfrm>
            <a:off x="3234374" y="9541068"/>
            <a:ext cx="140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Suspension Seat for added  comfort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1A2183-FE26-DADA-EC20-24546B619DD8}"/>
              </a:ext>
            </a:extLst>
          </p:cNvPr>
          <p:cNvSpPr txBox="1"/>
          <p:nvPr/>
        </p:nvSpPr>
        <p:spPr>
          <a:xfrm>
            <a:off x="5358419" y="7416026"/>
            <a:ext cx="1519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Removable Fabric Cover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2F7195-1BB7-ECF7-3E31-2ADEE9385E2C}"/>
              </a:ext>
            </a:extLst>
          </p:cNvPr>
          <p:cNvSpPr txBox="1"/>
          <p:nvPr/>
        </p:nvSpPr>
        <p:spPr>
          <a:xfrm>
            <a:off x="5984544" y="8180385"/>
            <a:ext cx="1468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Crowned to naturally repel 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6ABA1-64CC-A180-B96E-316DDF8530A9}"/>
              </a:ext>
            </a:extLst>
          </p:cNvPr>
          <p:cNvSpPr txBox="1"/>
          <p:nvPr/>
        </p:nvSpPr>
        <p:spPr>
          <a:xfrm>
            <a:off x="5927227" y="9200939"/>
            <a:ext cx="141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Dacron and Foam Core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5720B1-68DE-B5B1-7B68-C7F4BE722072}"/>
              </a:ext>
            </a:extLst>
          </p:cNvPr>
          <p:cNvCxnSpPr/>
          <p:nvPr/>
        </p:nvCxnSpPr>
        <p:spPr>
          <a:xfrm>
            <a:off x="3822665" y="7816136"/>
            <a:ext cx="271168" cy="364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C7FC0A-5472-2BC9-D818-C8F9420FF9BC}"/>
              </a:ext>
            </a:extLst>
          </p:cNvPr>
          <p:cNvCxnSpPr/>
          <p:nvPr/>
        </p:nvCxnSpPr>
        <p:spPr>
          <a:xfrm flipV="1">
            <a:off x="4093833" y="8839200"/>
            <a:ext cx="401967" cy="70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440B042-B77D-4441-1A4A-B1E35DE31FD8}"/>
              </a:ext>
            </a:extLst>
          </p:cNvPr>
          <p:cNvCxnSpPr/>
          <p:nvPr/>
        </p:nvCxnSpPr>
        <p:spPr>
          <a:xfrm flipH="1">
            <a:off x="5334000" y="7816136"/>
            <a:ext cx="381000" cy="565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C454CC0-86F8-4B7B-F96C-CF3502105160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715000" y="8380440"/>
            <a:ext cx="269544" cy="11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26D560C-EE17-2300-9904-4F8524A6D1B5}"/>
              </a:ext>
            </a:extLst>
          </p:cNvPr>
          <p:cNvCxnSpPr/>
          <p:nvPr/>
        </p:nvCxnSpPr>
        <p:spPr>
          <a:xfrm flipH="1" flipV="1">
            <a:off x="5358419" y="8686800"/>
            <a:ext cx="813781" cy="445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1445F8E-0D52-4A96-3F7D-AFDE652D05E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34" y="3608824"/>
            <a:ext cx="1120033" cy="1132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F2AB1B-889B-0743-EB03-095E59DE10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5554173"/>
            <a:ext cx="914400" cy="10199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256B2530-A815-8A30-1FE3-75FBF3B0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436100"/>
            <a:ext cx="7315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9150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82880" tIns="0" rIns="18288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B60CFF8-1169-C79A-058F-B64C99A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8150"/>
            <a:ext cx="7315200" cy="698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F9B75-D66E-BA7F-F3CD-8FE2A855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269412"/>
            <a:ext cx="7315200" cy="730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FE046EEE-445E-8017-B044-4BA9BB0B09E1}"/>
              </a:ext>
            </a:extLst>
          </p:cNvPr>
          <p:cNvSpPr/>
          <p:nvPr/>
        </p:nvSpPr>
        <p:spPr>
          <a:xfrm>
            <a:off x="228599" y="4508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3A515A1E-9685-A8E4-6DF5-48E3E6916CC1}"/>
              </a:ext>
            </a:extLst>
          </p:cNvPr>
          <p:cNvSpPr txBox="1"/>
          <p:nvPr/>
        </p:nvSpPr>
        <p:spPr>
          <a:xfrm>
            <a:off x="304800" y="475034"/>
            <a:ext cx="20574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">
                <a:solidFill>
                  <a:srgbClr val="FFFFFF"/>
                </a:solidFill>
                <a:latin typeface="+mn-lt"/>
                <a:cs typeface="Book Antiqua"/>
              </a:rPr>
              <a:t>WOVEN </a:t>
            </a:r>
            <a:endParaRPr>
              <a:latin typeface="+mn-lt"/>
              <a:cs typeface="Book Antiqua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2FD32D1-727E-460F-7016-AAA22D1F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194" y="475034"/>
            <a:ext cx="4916804" cy="78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9150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6510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>
                <a:solidFill>
                  <a:schemeClr val="tx1"/>
                </a:solidFill>
                <a:latin typeface="Calibri" panose="020F0502020204030204" pitchFamily="34" charset="0"/>
              </a:rPr>
              <a:t>NC6510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BDD1AF4A-42B1-1FE6-685B-F731B7F9B4B0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"/>
          <a:stretch/>
        </p:blipFill>
        <p:spPr>
          <a:xfrm>
            <a:off x="191561" y="1325041"/>
            <a:ext cx="7321758" cy="2922221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877B808E-9267-91B7-D586-414C4928C95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559" y="4537454"/>
            <a:ext cx="1371599" cy="1371599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AEF9AD24-DF3A-AB21-E6DB-FAB88532F238}"/>
              </a:ext>
            </a:extLst>
          </p:cNvPr>
          <p:cNvSpPr txBox="1"/>
          <p:nvPr/>
        </p:nvSpPr>
        <p:spPr>
          <a:xfrm>
            <a:off x="5880400" y="6095105"/>
            <a:ext cx="843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>
                <a:solidFill>
                  <a:srgbClr val="231F20"/>
                </a:solidFill>
                <a:latin typeface="Century Gothic"/>
                <a:cs typeface="Century Gothic"/>
              </a:rPr>
              <a:t>Parchment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15" name="object 8">
            <a:extLst>
              <a:ext uri="{FF2B5EF4-FFF2-40B4-BE49-F238E27FC236}">
                <a16:creationId xmlns:a16="http://schemas.microsoft.com/office/drawing/2014/main" id="{B93C0285-318E-614C-6C7A-355210AF62A7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4341138"/>
            <a:ext cx="4800601" cy="2364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BE202-924C-43D0-6764-5CD161CF4A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99" y="6813124"/>
            <a:ext cx="7284720" cy="2947441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DFCE757-3498-8C5E-53B4-CBA888A8E6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E2A87-2DCB-47C9-E524-C5F6D47239B9}"/>
              </a:ext>
            </a:extLst>
          </p:cNvPr>
          <p:cNvSpPr txBox="1"/>
          <p:nvPr/>
        </p:nvSpPr>
        <p:spPr>
          <a:xfrm>
            <a:off x="6132948" y="399263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Linen Canvas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483C9-7DA0-577F-29FB-DFA2D07A9253}"/>
              </a:ext>
            </a:extLst>
          </p:cNvPr>
          <p:cNvSpPr txBox="1"/>
          <p:nvPr/>
        </p:nvSpPr>
        <p:spPr>
          <a:xfrm>
            <a:off x="3920626" y="6496094"/>
            <a:ext cx="1219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Cast Ash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B00C8-FF75-9243-623F-3B8F5DC5B7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357" y="9518011"/>
            <a:ext cx="137171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57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3B60CFF8-1169-C79A-058F-B64C99A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8150"/>
            <a:ext cx="7315200" cy="698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7523AD2-6593-8F16-59AC-DB65AD1335C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0" y="506411"/>
            <a:ext cx="7467600" cy="8759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F9B75-D66E-BA7F-F3CD-8FE2A855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269412"/>
            <a:ext cx="7315200" cy="730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FE046EEE-445E-8017-B044-4BA9BB0B09E1}"/>
              </a:ext>
            </a:extLst>
          </p:cNvPr>
          <p:cNvSpPr/>
          <p:nvPr/>
        </p:nvSpPr>
        <p:spPr>
          <a:xfrm>
            <a:off x="228599" y="4508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2">
            <a:extLst>
              <a:ext uri="{FF2B5EF4-FFF2-40B4-BE49-F238E27FC236}">
                <a16:creationId xmlns:a16="http://schemas.microsoft.com/office/drawing/2014/main" id="{3A515A1E-9685-A8E4-6DF5-48E3E6916CC1}"/>
              </a:ext>
            </a:extLst>
          </p:cNvPr>
          <p:cNvSpPr txBox="1"/>
          <p:nvPr/>
        </p:nvSpPr>
        <p:spPr>
          <a:xfrm>
            <a:off x="304800" y="475034"/>
            <a:ext cx="20574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">
                <a:solidFill>
                  <a:srgbClr val="FFFFFF"/>
                </a:solidFill>
                <a:latin typeface="+mn-lt"/>
                <a:cs typeface="Book Antiqua"/>
              </a:rPr>
              <a:t>WOVEN </a:t>
            </a:r>
            <a:endParaRPr>
              <a:latin typeface="+mn-lt"/>
              <a:cs typeface="Book Antiqua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2FD32D1-727E-460F-7016-AAA22D1F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194" y="475034"/>
            <a:ext cx="4916804" cy="78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9150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82880" tIns="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6510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>
                <a:solidFill>
                  <a:schemeClr val="tx1"/>
                </a:solidFill>
                <a:latin typeface="Calibri" panose="020F0502020204030204" pitchFamily="34" charset="0"/>
              </a:rPr>
              <a:t>NC6510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9385DBC-64A3-0D6D-4E21-AC79F23DC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451668"/>
              </p:ext>
            </p:extLst>
          </p:nvPr>
        </p:nvGraphicFramePr>
        <p:xfrm>
          <a:off x="609600" y="1042667"/>
          <a:ext cx="6477000" cy="8141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4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2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102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 marL="9525" marR="1803400">
                        <a:lnSpc>
                          <a:spcPts val="800"/>
                        </a:lnSpc>
                        <a:spcBef>
                          <a:spcPts val="675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</a:rPr>
                        <a:t>3-Seater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</a:rPr>
                        <a:t>Sofa</a:t>
                      </a:r>
                      <a:r>
                        <a:rPr lang="en-US"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NC65103S</a:t>
                      </a:r>
                      <a:endParaRPr sz="700"/>
                    </a:p>
                    <a:p>
                      <a:pPr marL="952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Size: 74”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/>
                    </a:p>
                    <a:p>
                      <a:pPr marL="952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Seat Size: 66” x 23”,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12.5”</a:t>
                      </a:r>
                      <a:endParaRPr sz="700"/>
                    </a:p>
                    <a:p>
                      <a:pPr marL="9525" marR="72453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CUSH6510-3S: 6 pc. cushion, 4.5”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thick,</a:t>
                      </a:r>
                      <a:endParaRPr lang="en-US" sz="700" spc="-10">
                        <a:solidFill>
                          <a:srgbClr val="6D6E71"/>
                        </a:solidFill>
                      </a:endParaRPr>
                    </a:p>
                    <a:p>
                      <a:pPr marL="9525" marR="72453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no</a:t>
                      </a:r>
                      <a:r>
                        <a:rPr sz="700" spc="-1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welt,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2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per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</a:rPr>
                        <a:t>back</a:t>
                      </a:r>
                      <a:endParaRPr sz="7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/>
                    </a:p>
                    <a:p>
                      <a:pPr marL="9525">
                        <a:lnSpc>
                          <a:spcPts val="83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FC098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 marL="193040" marR="1909445">
                        <a:lnSpc>
                          <a:spcPts val="800"/>
                        </a:lnSpc>
                        <a:spcBef>
                          <a:spcPts val="67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NC6510LS</a:t>
                      </a:r>
                      <a:endParaRPr sz="700"/>
                    </a:p>
                    <a:p>
                      <a:pPr marL="19304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Size: 52”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</a:rPr>
                        <a:t>t.</a:t>
                      </a:r>
                      <a:endParaRPr sz="700"/>
                    </a:p>
                    <a:p>
                      <a:pPr marL="193040" marR="66865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Seat Size: 44” x 23” 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12.5”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endParaRPr lang="en-US" sz="700" spc="500">
                        <a:solidFill>
                          <a:srgbClr val="6D6E71"/>
                        </a:solidFill>
                      </a:endParaRPr>
                    </a:p>
                    <a:p>
                      <a:pPr marL="193040" marR="66865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CUSH6510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-LS: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4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pc.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cushion,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4.5”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thick,</a:t>
                      </a:r>
                      <a:endParaRPr lang="en-US" sz="700" spc="-10">
                        <a:solidFill>
                          <a:srgbClr val="6D6E71"/>
                        </a:solidFill>
                      </a:endParaRPr>
                    </a:p>
                    <a:p>
                      <a:pPr marL="193040" marR="66865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no</a:t>
                      </a:r>
                      <a:r>
                        <a:rPr sz="700" spc="-1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welt,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2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per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</a:rPr>
                        <a:t>back</a:t>
                      </a:r>
                      <a:endParaRPr sz="7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/>
                    </a:p>
                    <a:p>
                      <a:pPr marL="193040">
                        <a:lnSpc>
                          <a:spcPts val="83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FC097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7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/>
                    </a:p>
                    <a:p>
                      <a:pPr marR="179895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Lounge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NC6510C</a:t>
                      </a:r>
                      <a:endParaRPr sz="700"/>
                    </a:p>
                    <a:p>
                      <a:pPr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Size: 30”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/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Seat Size: 22” x 23”,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12.5”</a:t>
                      </a:r>
                      <a:endParaRPr sz="700"/>
                    </a:p>
                    <a:p>
                      <a:pPr marR="75565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CUSH6510-C: 2 pc. cushion, 4.5”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thick,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endParaRPr lang="en-US" sz="700" spc="500">
                        <a:solidFill>
                          <a:srgbClr val="6D6E71"/>
                        </a:solidFill>
                      </a:endParaRPr>
                    </a:p>
                    <a:p>
                      <a:pPr marR="75565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no</a:t>
                      </a:r>
                      <a:r>
                        <a:rPr sz="700" spc="-1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welt,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2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per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</a:rPr>
                        <a:t>back</a:t>
                      </a:r>
                      <a:endParaRPr sz="7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FC096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/>
                    </a:p>
                    <a:p>
                      <a:pPr marL="182880" marR="1755139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Swivel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Rocker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NC6510SR</a:t>
                      </a:r>
                      <a:endParaRPr sz="700"/>
                    </a:p>
                    <a:p>
                      <a:pPr marL="18288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Size: 30”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/>
                    </a:p>
                    <a:p>
                      <a:pPr marL="18288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Seat Size: 22” x 23”,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12.5”</a:t>
                      </a:r>
                      <a:endParaRPr sz="700"/>
                    </a:p>
                    <a:p>
                      <a:pPr marL="182880" marR="71501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CUSH6510-C: 2 pc. cushion, 4.5”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thick,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endParaRPr lang="en-US" sz="700" spc="500">
                        <a:solidFill>
                          <a:srgbClr val="6D6E71"/>
                        </a:solidFill>
                      </a:endParaRPr>
                    </a:p>
                    <a:p>
                      <a:pPr marL="182880" marR="71501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no</a:t>
                      </a:r>
                      <a:r>
                        <a:rPr sz="700" spc="-1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welt,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2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per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</a:rPr>
                        <a:t>back</a:t>
                      </a:r>
                      <a:endParaRPr sz="700"/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/>
                    </a:p>
                    <a:p>
                      <a:pPr marL="18288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FC096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1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228">
                <a:tc>
                  <a:txBody>
                    <a:bodyPr/>
                    <a:lstStyle/>
                    <a:p>
                      <a:pPr marL="4445" marR="1760220">
                        <a:lnSpc>
                          <a:spcPts val="800"/>
                        </a:lnSpc>
                        <a:spcBef>
                          <a:spcPts val="68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NC6510O-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REC</a:t>
                      </a:r>
                      <a:endParaRPr sz="700"/>
                    </a:p>
                    <a:p>
                      <a:pPr marL="444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Size: 31” x 20” x 18”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/>
                    </a:p>
                    <a:p>
                      <a:pPr marL="444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Seat Size: 22” x 20”,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12.5”</a:t>
                      </a:r>
                      <a:endParaRPr sz="700"/>
                    </a:p>
                    <a:p>
                      <a:pPr marL="44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CUSH600-O-REC: 1 pc. cushion, 4.5” thick, no </a:t>
                      </a:r>
                      <a:r>
                        <a:rPr sz="700" spc="-20">
                          <a:solidFill>
                            <a:srgbClr val="6D6E71"/>
                          </a:solidFill>
                        </a:rPr>
                        <a:t>welt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193040" marR="1463040">
                        <a:lnSpc>
                          <a:spcPts val="800"/>
                        </a:lnSpc>
                        <a:spcBef>
                          <a:spcPts val="68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Rotating Chat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NC6510R-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CHT</a:t>
                      </a:r>
                      <a:endParaRPr sz="700"/>
                    </a:p>
                    <a:p>
                      <a:pPr marL="19304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Size: 36”dia. x 20”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/>
                    </a:p>
                    <a:p>
                      <a:pPr marL="193040" marR="816610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Rotating Chat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NC6510R-CHT-GL • 36”dia.</a:t>
                      </a:r>
                      <a:r>
                        <a:rPr sz="700" spc="19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98"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FC006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80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531">
                <a:tc>
                  <a:txBody>
                    <a:bodyPr/>
                    <a:lstStyle/>
                    <a:p>
                      <a:pPr marL="9525">
                        <a:lnSpc>
                          <a:spcPts val="819"/>
                        </a:lnSpc>
                        <a:spcBef>
                          <a:spcPts val="3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Square End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Table</a:t>
                      </a:r>
                      <a:endParaRPr sz="700"/>
                    </a:p>
                    <a:p>
                      <a:pPr marL="952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NC6510ET-SQ: 22” x 22” x 22”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197485" marR="811530">
                        <a:lnSpc>
                          <a:spcPts val="800"/>
                        </a:lnSpc>
                        <a:spcBef>
                          <a:spcPts val="37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Rectangular 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NC6510CT-REC: 34” x 24” x 17.5”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699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340">
                <a:tc>
                  <a:txBody>
                    <a:bodyPr/>
                    <a:lstStyle/>
                    <a:p>
                      <a:pPr marL="9525">
                        <a:lnSpc>
                          <a:spcPts val="819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Square End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Glass</a:t>
                      </a:r>
                      <a:endParaRPr sz="700"/>
                    </a:p>
                    <a:p>
                      <a:pPr marL="952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NC6510ET-SQ-GL: 22” x 22”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197485" marR="762000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Rectangular Coffee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NC6510CT-REC-GL: 34” x 24”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63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FC025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/>
                </a:tc>
                <a:tc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</a:rPr>
                        <a:t>FC102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" name="object 3">
            <a:extLst>
              <a:ext uri="{FF2B5EF4-FFF2-40B4-BE49-F238E27FC236}">
                <a16:creationId xmlns:a16="http://schemas.microsoft.com/office/drawing/2014/main" id="{0AFAF384-003C-27CC-6F5B-A7FB367282F3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36" y="1255691"/>
            <a:ext cx="1973275" cy="1076028"/>
          </a:xfrm>
          <a:prstGeom prst="rect">
            <a:avLst/>
          </a:prstGeom>
        </p:spPr>
      </p:pic>
      <p:pic>
        <p:nvPicPr>
          <p:cNvPr id="29" name="object 4">
            <a:extLst>
              <a:ext uri="{FF2B5EF4-FFF2-40B4-BE49-F238E27FC236}">
                <a16:creationId xmlns:a16="http://schemas.microsoft.com/office/drawing/2014/main" id="{000DFBCE-5AB0-243B-F4AF-7617BC1F193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208" y="1218481"/>
            <a:ext cx="1737358" cy="1181050"/>
          </a:xfrm>
          <a:prstGeom prst="rect">
            <a:avLst/>
          </a:prstGeom>
        </p:spPr>
      </p:pic>
      <p:pic>
        <p:nvPicPr>
          <p:cNvPr id="30" name="object 5">
            <a:extLst>
              <a:ext uri="{FF2B5EF4-FFF2-40B4-BE49-F238E27FC236}">
                <a16:creationId xmlns:a16="http://schemas.microsoft.com/office/drawing/2014/main" id="{7D111C94-8B2A-343D-0427-3508B5CEC5A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50" y="3314333"/>
            <a:ext cx="1463034" cy="1246552"/>
          </a:xfrm>
          <a:prstGeom prst="rect">
            <a:avLst/>
          </a:prstGeom>
        </p:spPr>
      </p:pic>
      <p:pic>
        <p:nvPicPr>
          <p:cNvPr id="31" name="object 6">
            <a:extLst>
              <a:ext uri="{FF2B5EF4-FFF2-40B4-BE49-F238E27FC236}">
                <a16:creationId xmlns:a16="http://schemas.microsoft.com/office/drawing/2014/main" id="{DF5A3FEB-A690-0109-8D31-263D1E3973D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37" y="3408931"/>
            <a:ext cx="1371594" cy="1234482"/>
          </a:xfrm>
          <a:prstGeom prst="rect">
            <a:avLst/>
          </a:prstGeom>
        </p:spPr>
      </p:pic>
      <p:pic>
        <p:nvPicPr>
          <p:cNvPr id="32" name="object 8">
            <a:extLst>
              <a:ext uri="{FF2B5EF4-FFF2-40B4-BE49-F238E27FC236}">
                <a16:creationId xmlns:a16="http://schemas.microsoft.com/office/drawing/2014/main" id="{AE7C0208-3BAF-F53F-FE51-879CD1EA4B64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80" y="5605553"/>
            <a:ext cx="1645914" cy="906953"/>
          </a:xfrm>
          <a:prstGeom prst="rect">
            <a:avLst/>
          </a:prstGeom>
        </p:spPr>
      </p:pic>
      <p:pic>
        <p:nvPicPr>
          <p:cNvPr id="33" name="object 9">
            <a:extLst>
              <a:ext uri="{FF2B5EF4-FFF2-40B4-BE49-F238E27FC236}">
                <a16:creationId xmlns:a16="http://schemas.microsoft.com/office/drawing/2014/main" id="{8DD70993-93FF-AB2E-A20C-8C81A6A5EE7E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619" y="5486400"/>
            <a:ext cx="1554479" cy="937483"/>
          </a:xfrm>
          <a:prstGeom prst="rect">
            <a:avLst/>
          </a:prstGeom>
        </p:spPr>
      </p:pic>
      <p:pic>
        <p:nvPicPr>
          <p:cNvPr id="34" name="object 10">
            <a:extLst>
              <a:ext uri="{FF2B5EF4-FFF2-40B4-BE49-F238E27FC236}">
                <a16:creationId xmlns:a16="http://schemas.microsoft.com/office/drawing/2014/main" id="{02B3FB77-F734-1AA1-153A-61416B6F2F01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619" y="7483723"/>
            <a:ext cx="1813687" cy="909662"/>
          </a:xfrm>
          <a:prstGeom prst="rect">
            <a:avLst/>
          </a:prstGeom>
        </p:spPr>
      </p:pic>
      <p:pic>
        <p:nvPicPr>
          <p:cNvPr id="35" name="object 11">
            <a:extLst>
              <a:ext uri="{FF2B5EF4-FFF2-40B4-BE49-F238E27FC236}">
                <a16:creationId xmlns:a16="http://schemas.microsoft.com/office/drawing/2014/main" id="{E8667730-80C9-411B-E439-D082971768C7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36" y="7461874"/>
            <a:ext cx="1645915" cy="885404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D669A7-FF66-4138-DBBF-9F407BBD42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7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3460"/>
              </a:lnSpc>
              <a:spcBef>
                <a:spcPts val="100"/>
              </a:spcBef>
            </a:pPr>
            <a:r>
              <a:rPr spc="390">
                <a:solidFill>
                  <a:srgbClr val="6D6E71"/>
                </a:solidFill>
              </a:rPr>
              <a:t>BAINBRIDGE </a:t>
            </a:r>
          </a:p>
          <a:p>
            <a:pPr marR="61594" algn="r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NC275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644497" y="391421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631" y="7687818"/>
            <a:ext cx="1463497" cy="1653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58828" y="9523094"/>
            <a:ext cx="124418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31F20"/>
                </a:solidFill>
                <a:latin typeface="Century Gothic"/>
                <a:cs typeface="Century Gothic"/>
              </a:rPr>
              <a:t>Willow</a:t>
            </a:r>
            <a:r>
              <a:rPr sz="1200" spc="-2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200" spc="-10">
                <a:solidFill>
                  <a:srgbClr val="231F20"/>
                </a:solidFill>
                <a:latin typeface="Century Gothic"/>
                <a:cs typeface="Century Gothic"/>
              </a:rPr>
              <a:t>Thick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7548" y="4277678"/>
            <a:ext cx="6499269" cy="292133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09658" y="479588"/>
            <a:ext cx="890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WOVEN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BC0DB-79BF-4D97-5788-E163EF23D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49" y="7295065"/>
            <a:ext cx="4840887" cy="257989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800FFCCF-11F8-1A97-C47A-51CF05DB8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549" y="1152384"/>
            <a:ext cx="6499269" cy="29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2D80C8F-712C-2294-F4F4-715AE0B4AF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1EF0D-563A-5005-ABC9-63CDB078C47A}"/>
              </a:ext>
            </a:extLst>
          </p:cNvPr>
          <p:cNvSpPr txBox="1"/>
          <p:nvPr/>
        </p:nvSpPr>
        <p:spPr>
          <a:xfrm>
            <a:off x="6580918" y="3719737"/>
            <a:ext cx="858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Natural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405D5-9C21-5816-136F-82C6D69CDB37}"/>
              </a:ext>
            </a:extLst>
          </p:cNvPr>
          <p:cNvSpPr txBox="1"/>
          <p:nvPr/>
        </p:nvSpPr>
        <p:spPr>
          <a:xfrm>
            <a:off x="6120527" y="6912988"/>
            <a:ext cx="1082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Spectrum Indigo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219F8-8BE7-9CAE-DA39-30C42F80B330}"/>
              </a:ext>
            </a:extLst>
          </p:cNvPr>
          <p:cNvSpPr txBox="1"/>
          <p:nvPr/>
        </p:nvSpPr>
        <p:spPr>
          <a:xfrm>
            <a:off x="4390763" y="9587484"/>
            <a:ext cx="1156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Natural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7" y="1497173"/>
            <a:ext cx="1339954" cy="7513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773" y="1472893"/>
            <a:ext cx="1145349" cy="7994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77" y="1458469"/>
            <a:ext cx="877251" cy="91075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59" y="1452569"/>
            <a:ext cx="875504" cy="89981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77" y="3359256"/>
            <a:ext cx="914396" cy="91439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663" y="3433291"/>
            <a:ext cx="1189656" cy="849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5" y="3458104"/>
            <a:ext cx="1168705" cy="79958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661" y="3425195"/>
            <a:ext cx="924356" cy="8696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86" y="5560943"/>
            <a:ext cx="1097279" cy="7547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029" y="5521441"/>
            <a:ext cx="754673" cy="82770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259" y="5631334"/>
            <a:ext cx="876285" cy="72710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01700" y="904118"/>
            <a:ext cx="271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Coordinating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Universal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Pieces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also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available.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298" y="7427529"/>
            <a:ext cx="729165" cy="726963"/>
          </a:xfrm>
          <a:prstGeom prst="rect">
            <a:avLst/>
          </a:prstGeom>
        </p:spPr>
      </p:pic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37782"/>
              </p:ext>
            </p:extLst>
          </p:nvPr>
        </p:nvGraphicFramePr>
        <p:xfrm>
          <a:off x="941367" y="1147851"/>
          <a:ext cx="5931533" cy="8813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34752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6350" marR="887094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Seater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NC2753S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350" marR="31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81”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350" marR="730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75”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350" marR="31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350" marR="317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8419" marR="1057910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56”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 marR="6667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1755" marR="974090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Club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1755" marR="533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175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7625" marR="34734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Club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NC275SG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762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76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762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4762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439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075">
                <a:tc>
                  <a:txBody>
                    <a:bodyPr/>
                    <a:lstStyle/>
                    <a:p>
                      <a:pPr marL="7620" marR="52069">
                        <a:lnSpc>
                          <a:spcPts val="800"/>
                        </a:lnSpc>
                        <a:spcBef>
                          <a:spcPts val="31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Universal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NC415HBSG-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" marR="31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30” X 33”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39”ht.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24.5” X 26”,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Cush4312/4313-C: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" marR="31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8419" marR="253365">
                        <a:lnSpc>
                          <a:spcPts val="800"/>
                        </a:lnSpc>
                        <a:spcBef>
                          <a:spcPts val="31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NC275LL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53”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 marR="660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</a:t>
                      </a:r>
                      <a:r>
                        <a:rPr sz="700" spc="6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3185" marR="169545">
                        <a:lnSpc>
                          <a:spcPts val="800"/>
                        </a:lnSpc>
                        <a:spcBef>
                          <a:spcPts val="31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Right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NC275RL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53”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 marR="4191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7625" marR="401955">
                        <a:lnSpc>
                          <a:spcPts val="800"/>
                        </a:lnSpc>
                        <a:spcBef>
                          <a:spcPts val="31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NC275SCC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762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32.5”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76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25”,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SCC: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762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73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620" marR="317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419" marR="596900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185" marR="572135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7625" marR="5264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3932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027">
                <a:tc>
                  <a:txBody>
                    <a:bodyPr/>
                    <a:lstStyle/>
                    <a:p>
                      <a:pPr marL="7620" marR="575945">
                        <a:lnSpc>
                          <a:spcPts val="800"/>
                        </a:lnSpc>
                        <a:spcBef>
                          <a:spcPts val="47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45°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NC275SCC-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" marR="31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62.5” x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33.5” x</a:t>
                      </a:r>
                      <a:r>
                        <a:rPr sz="700" spc="19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57.5”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32”,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Cush270/271SCC-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" marR="31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pc.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969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8419" marR="471170">
                        <a:lnSpc>
                          <a:spcPts val="800"/>
                        </a:lnSpc>
                        <a:spcBef>
                          <a:spcPts val="47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Middle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NC275SCM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25”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 marR="6604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3185" marR="470534">
                        <a:lnSpc>
                          <a:spcPts val="800"/>
                        </a:lnSpc>
                        <a:spcBef>
                          <a:spcPts val="47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29.5” x 20” x 16.5”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 marR="4191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24” x 20”,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Cush270/271O-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 pc. cushion, 4”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975" marR="647700">
                        <a:lnSpc>
                          <a:spcPts val="800"/>
                        </a:lnSpc>
                        <a:spcBef>
                          <a:spcPts val="47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39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25” x 25” x 13”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3975" marR="17208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39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 pc. cushion,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715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620" marR="6026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419" marR="596900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9827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4573">
                <a:tc>
                  <a:txBody>
                    <a:bodyPr/>
                    <a:lstStyle/>
                    <a:p>
                      <a:pPr marL="44450">
                        <a:lnSpc>
                          <a:spcPts val="819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Recliner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4450" marR="230504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Standard Weave: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NC415RX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Premium Weave: NC415RX-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33”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39”ht.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8419" marR="925194">
                        <a:lnSpc>
                          <a:spcPts val="800"/>
                        </a:lnSpc>
                        <a:spcBef>
                          <a:spcPts val="2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NC275ET-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 marR="49847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20” x 20” x 21”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NC275ET-SQ-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8419">
                        <a:lnSpc>
                          <a:spcPts val="78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20”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20” 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¼”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3185" marR="541655">
                        <a:lnSpc>
                          <a:spcPts val="800"/>
                        </a:lnSpc>
                        <a:spcBef>
                          <a:spcPts val="2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 marR="48387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32”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32”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17”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NC275CT-SQ-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8318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32” x 32”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975" marR="262255">
                        <a:lnSpc>
                          <a:spcPts val="800"/>
                        </a:lnSpc>
                        <a:spcBef>
                          <a:spcPts val="2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</a:t>
                      </a:r>
                      <a:r>
                        <a:rPr sz="700" spc="-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3975" marR="1524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44”Wx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28”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17”ht.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</a:t>
                      </a:r>
                      <a:r>
                        <a:rPr sz="700" spc="-3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</a:t>
                      </a:r>
                      <a:r>
                        <a:rPr sz="700" spc="-3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3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NC275CT-REC-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</a:t>
                      </a:r>
                      <a:r>
                        <a:rPr lang="en-US"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3975">
                        <a:lnSpc>
                          <a:spcPts val="78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44”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28”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¼”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4573">
                <a:tc>
                  <a:txBody>
                    <a:bodyPr/>
                    <a:lstStyle/>
                    <a:p>
                      <a:pPr marL="44450">
                        <a:lnSpc>
                          <a:spcPts val="819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Cush4312/4313-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 err="1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</a:t>
                      </a:r>
                      <a:r>
                        <a:rPr lang="en-US" sz="700" spc="-25" err="1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780"/>
                        </a:lnSpc>
                      </a:pP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ts val="780"/>
                        </a:lnSpc>
                      </a:pP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ts val="780"/>
                        </a:lnSpc>
                      </a:pP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492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73850773"/>
                  </a:ext>
                </a:extLst>
              </a:tr>
              <a:tr h="371108">
                <a:tc>
                  <a:txBody>
                    <a:bodyPr/>
                    <a:lstStyle/>
                    <a:p>
                      <a:pPr marL="44450">
                        <a:lnSpc>
                          <a:spcPts val="80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54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" name="object 18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54" y="7583283"/>
            <a:ext cx="1118755" cy="65070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ts val="3460"/>
              </a:lnSpc>
              <a:spcBef>
                <a:spcPts val="100"/>
              </a:spcBef>
            </a:pPr>
            <a:r>
              <a:rPr spc="390">
                <a:solidFill>
                  <a:srgbClr val="6D6E71"/>
                </a:solidFill>
              </a:rPr>
              <a:t>BAINBRIDGE </a:t>
            </a:r>
          </a:p>
          <a:p>
            <a:pPr marL="12065" marR="61594" algn="r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NC275</a:t>
            </a:r>
            <a:endParaRPr sz="1600"/>
          </a:p>
        </p:txBody>
      </p:sp>
      <p:pic>
        <p:nvPicPr>
          <p:cNvPr id="20" name="object 20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77" y="7583283"/>
            <a:ext cx="900875" cy="58173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294" y="5681907"/>
            <a:ext cx="900725" cy="679516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5837A82-96E6-2914-BE8E-9099B632B7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707718" y="9458835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E6D46-9EC3-34FB-E7E6-68F29CDA6423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91" y="7321046"/>
            <a:ext cx="1147589" cy="9399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2641FA-8CCC-D30E-C179-7AE329ED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833" y="404748"/>
            <a:ext cx="2809875" cy="690880"/>
          </a:xfrm>
        </p:spPr>
        <p:txBody>
          <a:bodyPr wrap="square">
            <a:normAutofit/>
          </a:bodyPr>
          <a:lstStyle/>
          <a:p>
            <a:pPr algn="r"/>
            <a:r>
              <a:rPr lang="en-US"/>
              <a:t>Contents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BC772-2148-5D09-6D81-711626B519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9" name="Text Placeholder 6">
            <a:extLst>
              <a:ext uri="{FF2B5EF4-FFF2-40B4-BE49-F238E27FC236}">
                <a16:creationId xmlns:a16="http://schemas.microsoft.com/office/drawing/2014/main" id="{F51745C0-EE0B-1CED-150A-EBF3587E6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415467"/>
              </p:ext>
            </p:extLst>
          </p:nvPr>
        </p:nvGraphicFramePr>
        <p:xfrm>
          <a:off x="353568" y="895350"/>
          <a:ext cx="7030212" cy="8758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340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</a:pPr>
            <a:r>
              <a:rPr spc="390">
                <a:solidFill>
                  <a:srgbClr val="6D6E71"/>
                </a:solidFill>
              </a:rPr>
              <a:t>EDGEWATER </a:t>
            </a:r>
          </a:p>
          <a:p>
            <a:pPr marR="62230" algn="r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NC6518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05" y="8156753"/>
            <a:ext cx="1720850" cy="128093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99858" y="9437687"/>
            <a:ext cx="58385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>
                <a:solidFill>
                  <a:srgbClr val="231F20"/>
                </a:solidFill>
                <a:latin typeface="Century Gothic"/>
                <a:cs typeface="Century Gothic"/>
              </a:rPr>
              <a:t>Husk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13" y="5029199"/>
            <a:ext cx="6178000" cy="280287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22096" y="4828782"/>
            <a:ext cx="11474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</a:t>
            </a:r>
            <a:r>
              <a:rPr sz="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Canvas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 Natural</a:t>
            </a:r>
            <a:endParaRPr sz="800">
              <a:latin typeface="Century Gothic"/>
              <a:cs typeface="Century Gothic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26" y="8029565"/>
            <a:ext cx="4038600" cy="156469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16000" y="467520"/>
            <a:ext cx="890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WOVEN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95840-3683-42BD-6350-A494DD236C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13" y="1326475"/>
            <a:ext cx="6178000" cy="358668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ABC1CFB-09E7-E6A6-1135-FD72FC79E52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212C34-68D9-609F-1FBB-8AEEFBAFBD70}"/>
              </a:ext>
            </a:extLst>
          </p:cNvPr>
          <p:cNvSpPr txBox="1"/>
          <p:nvPr/>
        </p:nvSpPr>
        <p:spPr>
          <a:xfrm>
            <a:off x="6340144" y="4584814"/>
            <a:ext cx="738982" cy="221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Cast 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454C8-485B-3F51-F7C0-C43FCBF007F8}"/>
              </a:ext>
            </a:extLst>
          </p:cNvPr>
          <p:cNvSpPr txBox="1"/>
          <p:nvPr/>
        </p:nvSpPr>
        <p:spPr>
          <a:xfrm>
            <a:off x="6557071" y="7468120"/>
            <a:ext cx="693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Linen Canvas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669543"/>
            <a:ext cx="271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Coordinating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Universal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Pieces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also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available.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11473" y="1211822"/>
          <a:ext cx="4915535" cy="8608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8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1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2540" marR="182880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Seater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NC65183S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74”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66” x 23”,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 marR="38417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CUSH6510-3S: 6 pc. cushion, 4.5” thick, no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welt,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FC098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6215" marR="1884045">
                        <a:lnSpc>
                          <a:spcPts val="8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52”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44” x 23” 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 marR="2762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CUSH6510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-LS: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pc.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4.5”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thick,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no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welt,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621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540" marR="181419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Lounge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30”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22” x 23”,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 marR="40513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CUSH6510-C: 2 pc. cushion, 4.5” thick, no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welt,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6215" marR="1720214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Rocker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NC6518SR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30” x 29” x 31”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22” x 23”,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 marR="31369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CUSH6510-C: 2 pc. cushion, 4.5” thick, no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welt,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buttons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621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1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540" marR="144335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20” x 18”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22” x 20”, Deck ht: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CUSH600O-REC: 1 pc. cushion, 4.5” thick, no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welt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3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96215" marR="1437640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Rotating Chat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NC6518R-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 marR="118808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36”dia. x 20”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Rotating Chat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621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NC6518R-CHT-GL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• 36”dia.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2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End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540">
                        <a:lnSpc>
                          <a:spcPts val="819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NC6518ET-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SQ:</a:t>
                      </a:r>
                      <a:r>
                        <a:rPr sz="700" spc="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22”</a:t>
                      </a:r>
                      <a:r>
                        <a:rPr sz="700" spc="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22”</a:t>
                      </a:r>
                      <a:r>
                        <a:rPr sz="700" spc="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22”</a:t>
                      </a:r>
                      <a:r>
                        <a:rPr sz="700" spc="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2540" marR="909319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Top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NC6518ET-SQ-GL: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22” x 22”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96215" marR="79057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 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NC6518CT-REC: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34” x 24” x 17.5”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6215" marR="74104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Top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NC6518CT-REC-GL: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34” x 24”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9621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>
              <a:lnSpc>
                <a:spcPts val="3460"/>
              </a:lnSpc>
              <a:spcBef>
                <a:spcPts val="100"/>
              </a:spcBef>
            </a:pPr>
            <a:r>
              <a:rPr spc="390">
                <a:solidFill>
                  <a:srgbClr val="6D6E71"/>
                </a:solidFill>
              </a:rPr>
              <a:t>EDGEWATER </a:t>
            </a:r>
          </a:p>
          <a:p>
            <a:pPr marL="24130" marR="62230" algn="r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NC6518</a:t>
            </a:r>
            <a:endParaRPr sz="1600"/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2" y="1213736"/>
            <a:ext cx="2038994" cy="116587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51" y="1238025"/>
            <a:ext cx="1631004" cy="11658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928" y="3412710"/>
            <a:ext cx="1554478" cy="126909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714" y="3412723"/>
            <a:ext cx="1554471" cy="126908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48" y="5617530"/>
            <a:ext cx="1335838" cy="10060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954" y="5687817"/>
            <a:ext cx="1223027" cy="95163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721" y="7771370"/>
            <a:ext cx="1412575" cy="93939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82" y="7794230"/>
            <a:ext cx="1645912" cy="12213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111D3B-6CBC-5CCE-C85C-CD81AC36D2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62600" y="9301134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55286" y="404748"/>
            <a:ext cx="3390900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</a:pPr>
            <a:r>
              <a:rPr>
                <a:solidFill>
                  <a:srgbClr val="6D6E71"/>
                </a:solidFill>
              </a:rPr>
              <a:t>GRAND</a:t>
            </a:r>
            <a:r>
              <a:rPr spc="-20">
                <a:solidFill>
                  <a:srgbClr val="6D6E71"/>
                </a:solidFill>
              </a:rPr>
              <a:t> </a:t>
            </a:r>
            <a:r>
              <a:rPr spc="-10">
                <a:solidFill>
                  <a:srgbClr val="6D6E71"/>
                </a:solidFill>
              </a:rPr>
              <a:t>STAFFORD</a:t>
            </a:r>
          </a:p>
          <a:p>
            <a:pPr marR="5080" algn="r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NC4331</a:t>
            </a:r>
            <a:endParaRPr sz="1600"/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0" y="1518435"/>
            <a:ext cx="7400430" cy="54593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505867" y="6742652"/>
            <a:ext cx="680638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231F20"/>
                </a:solidFill>
                <a:latin typeface="Century Gothic"/>
                <a:cs typeface="Century Gothic"/>
              </a:rPr>
              <a:t>Cast </a:t>
            </a:r>
            <a:r>
              <a:rPr sz="800" spc="-25">
                <a:solidFill>
                  <a:srgbClr val="231F20"/>
                </a:solidFill>
                <a:latin typeface="Century Gothic"/>
                <a:cs typeface="Century Gothic"/>
              </a:rPr>
              <a:t>Ash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50736" y="8257721"/>
            <a:ext cx="358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>
                <a:solidFill>
                  <a:srgbClr val="231F20"/>
                </a:solidFill>
                <a:latin typeface="Century Gothic"/>
                <a:cs typeface="Century Gothic"/>
              </a:rPr>
              <a:t>Husk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8800" y="5486400"/>
            <a:ext cx="10614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Canvas</a:t>
            </a:r>
            <a:r>
              <a:rPr sz="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spc="-10" err="1">
                <a:solidFill>
                  <a:srgbClr val="FFFFFF"/>
                </a:solidFill>
                <a:latin typeface="Century Gothic"/>
                <a:cs typeface="Century Gothic"/>
              </a:rPr>
              <a:t>Canvas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6000" y="478313"/>
            <a:ext cx="890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WOVEN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65" y="7607661"/>
            <a:ext cx="2421800" cy="1508397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5067349-7052-B0C9-A9F3-6066BFA0A0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390143"/>
            <a:ext cx="596900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45"/>
              </a:lnSpc>
              <a:spcBef>
                <a:spcPts val="100"/>
              </a:spcBef>
            </a:pPr>
            <a:r>
              <a:rPr sz="900" i="1" spc="-30">
                <a:solidFill>
                  <a:srgbClr val="6D6E71"/>
                </a:solidFill>
                <a:latin typeface="Century Gothic"/>
                <a:cs typeface="Century Gothic"/>
              </a:rPr>
              <a:t>Coordinating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25">
                <a:solidFill>
                  <a:srgbClr val="6D6E71"/>
                </a:solidFill>
                <a:latin typeface="Century Gothic"/>
                <a:cs typeface="Century Gothic"/>
              </a:rPr>
              <a:t>Universal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25">
                <a:solidFill>
                  <a:srgbClr val="6D6E71"/>
                </a:solidFill>
                <a:latin typeface="Century Gothic"/>
                <a:cs typeface="Century Gothic"/>
              </a:rPr>
              <a:t>Pieces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2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20">
                <a:solidFill>
                  <a:srgbClr val="6D6E71"/>
                </a:solidFill>
                <a:latin typeface="Century Gothic"/>
                <a:cs typeface="Century Gothic"/>
              </a:rPr>
              <a:t>also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30">
                <a:solidFill>
                  <a:srgbClr val="6D6E71"/>
                </a:solidFill>
                <a:latin typeface="Century Gothic"/>
                <a:cs typeface="Century Gothic"/>
              </a:rPr>
              <a:t>available.</a:t>
            </a:r>
            <a:r>
              <a:rPr sz="900" i="1" spc="-7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4500" baseline="-2777">
                <a:solidFill>
                  <a:srgbClr val="6D6E71"/>
                </a:solidFill>
              </a:rPr>
              <a:t>GRAND</a:t>
            </a:r>
            <a:r>
              <a:rPr sz="4500" spc="104" baseline="-2777">
                <a:solidFill>
                  <a:srgbClr val="6D6E71"/>
                </a:solidFill>
              </a:rPr>
              <a:t> </a:t>
            </a:r>
            <a:r>
              <a:rPr sz="4500" spc="-15" baseline="-2777">
                <a:solidFill>
                  <a:srgbClr val="6D6E71"/>
                </a:solidFill>
              </a:rPr>
              <a:t>STAFFORD</a:t>
            </a:r>
            <a:endParaRPr sz="4500" baseline="-2777">
              <a:latin typeface="Century Gothic"/>
              <a:cs typeface="Century Gothic"/>
            </a:endParaRPr>
          </a:p>
          <a:p>
            <a:pPr marR="5080" algn="r">
              <a:lnSpc>
                <a:spcPts val="1864"/>
              </a:lnSpc>
            </a:pPr>
            <a:r>
              <a:rPr sz="1600" spc="-10">
                <a:solidFill>
                  <a:srgbClr val="6D6E71"/>
                </a:solidFill>
              </a:rPr>
              <a:t>NC4331</a:t>
            </a:r>
            <a:endParaRPr sz="16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172684"/>
              </p:ext>
            </p:extLst>
          </p:nvPr>
        </p:nvGraphicFramePr>
        <p:xfrm>
          <a:off x="914400" y="1300722"/>
          <a:ext cx="4938395" cy="8526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4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3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2225" marR="180657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Seater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NC43313S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222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78.5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36.5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38”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222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73.5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 26”,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222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Cush4313-3S: 6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22225">
                        <a:lnSpc>
                          <a:spcPts val="83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4945" marR="1910714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54.5” x 36.5” x 38”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49” x 26”,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Cush4313-LS: 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ts val="83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0" marR="1801495">
                        <a:lnSpc>
                          <a:spcPts val="800"/>
                        </a:lnSpc>
                        <a:spcBef>
                          <a:spcPts val="7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Lounge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270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30.5” x 36.5” x 38”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270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24.5” x 26”,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270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Cush4313-C: 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4945" marR="930275">
                        <a:lnSpc>
                          <a:spcPts val="800"/>
                        </a:lnSpc>
                        <a:spcBef>
                          <a:spcPts val="7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Universal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NC415HBSG-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30” X 33”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39”ht.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24.5” X 26”,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Cush4312/4313-C: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9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44335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31.5” X 22”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16”ht.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24” X 22”,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Cush4313O-REC: 1 pc. cushion, 4”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NC4331CT-REC: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44” x 28”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17”ht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Coffee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9494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NC4331CT-REC-GL: 44” x 28”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9494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72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819"/>
                        </a:lnSpc>
                        <a:spcBef>
                          <a:spcPts val="59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NC4331ET-SQ: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22” x 22” x 21”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NC4331ET-SQ-GL: 22” x 22”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819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1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Recliner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  <a:p>
                      <a:pPr marL="44450" marR="230504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Standard Weave: 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NC415RX</a:t>
                      </a:r>
                      <a:r>
                        <a:rPr lang="en-US"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Premium Weave: NC415RX-</a:t>
                      </a:r>
                      <a:r>
                        <a:rPr lang="en-US"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r>
                        <a:rPr lang="en-US"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33” X 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39”ht.</a:t>
                      </a:r>
                      <a:endParaRPr lang="en-US" sz="700" spc="-1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 marR="230504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Cush4312/4313-</a:t>
                      </a:r>
                      <a:r>
                        <a:rPr lang="en-US"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r>
                        <a:rPr lang="en-US" sz="700" spc="-25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lang="en-US" sz="700" spc="-25" err="1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 Fits</a:t>
                      </a:r>
                      <a:r>
                        <a:rPr lang="en-US"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lang="en-US"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lang="en-US"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lang="en-US"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12" y="1340182"/>
            <a:ext cx="1544040" cy="11656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639" y="1340103"/>
            <a:ext cx="1318206" cy="116328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19970"/>
            <a:ext cx="1737360" cy="126909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624" y="3419970"/>
            <a:ext cx="1737360" cy="126908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48" y="5949794"/>
            <a:ext cx="1022061" cy="6810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431" y="5898286"/>
            <a:ext cx="1506475" cy="7295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783" y="7889231"/>
            <a:ext cx="896257" cy="85065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B06248-1387-5CBB-F8D2-FCC6846A79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715000" y="9416797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23AA2-D8F9-2330-9C46-3F38546A5A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518" y="7837020"/>
            <a:ext cx="1333615" cy="10922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206" y="8054608"/>
            <a:ext cx="1313550" cy="1276694"/>
          </a:xfrm>
          <a:prstGeom prst="rect">
            <a:avLst/>
          </a:prstGeom>
          <a:scene3d>
            <a:camera prst="orthographicFront"/>
            <a:lightRig rig="balanced" dir="t"/>
          </a:scene3d>
          <a:sp3d prstMaterial="matte"/>
        </p:spPr>
      </p:pic>
      <p:sp>
        <p:nvSpPr>
          <p:cNvPr id="4" name="object 4"/>
          <p:cNvSpPr txBox="1"/>
          <p:nvPr/>
        </p:nvSpPr>
        <p:spPr>
          <a:xfrm>
            <a:off x="6635129" y="8236047"/>
            <a:ext cx="533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>
                <a:solidFill>
                  <a:srgbClr val="231F20"/>
                </a:solidFill>
                <a:latin typeface="Century Gothic"/>
                <a:cs typeface="Century Gothic"/>
              </a:rPr>
              <a:t>A</a:t>
            </a:r>
            <a:r>
              <a:rPr lang="en-US" sz="1200" spc="-10">
                <a:solidFill>
                  <a:srgbClr val="231F20"/>
                </a:solidFill>
                <a:latin typeface="Century Gothic"/>
                <a:cs typeface="Century Gothic"/>
              </a:rPr>
              <a:t>s</a:t>
            </a:r>
            <a:r>
              <a:rPr sz="1200" spc="-10">
                <a:solidFill>
                  <a:srgbClr val="231F20"/>
                </a:solidFill>
                <a:latin typeface="Century Gothic"/>
                <a:cs typeface="Century Gothic"/>
              </a:rPr>
              <a:t>pen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13150" y="170929"/>
            <a:ext cx="2133600" cy="690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</a:pPr>
            <a:r>
              <a:rPr spc="375">
                <a:solidFill>
                  <a:srgbClr val="6D6E71"/>
                </a:solidFill>
              </a:rPr>
              <a:t>LAKESIDE </a:t>
            </a:r>
          </a:p>
          <a:p>
            <a:pPr marL="1297305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NC4302</a:t>
            </a:r>
            <a:endParaRPr sz="1600"/>
          </a:p>
        </p:txBody>
      </p:sp>
      <p:sp>
        <p:nvSpPr>
          <p:cNvPr id="6" name="object 6"/>
          <p:cNvSpPr/>
          <p:nvPr/>
        </p:nvSpPr>
        <p:spPr>
          <a:xfrm>
            <a:off x="567706" y="152399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01" y="7902829"/>
            <a:ext cx="4404993" cy="194125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64306" y="5641090"/>
            <a:ext cx="3581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>
                <a:solidFill>
                  <a:srgbClr val="231F20"/>
                </a:solidFill>
                <a:latin typeface="Century Gothic"/>
                <a:cs typeface="Century Gothic"/>
              </a:rPr>
              <a:t>Husk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4289" y="474940"/>
            <a:ext cx="890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WOVEN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880" y="5478576"/>
            <a:ext cx="1313550" cy="1276694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337CC0-5143-95D6-01B4-E900730896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468250" y="9341167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FFCDA-C5AE-2EB4-DBE5-72CFFFF5E0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41" y="4648200"/>
            <a:ext cx="4404993" cy="3086810"/>
          </a:xfrm>
          <a:prstGeom prst="rect">
            <a:avLst/>
          </a:prstGeom>
        </p:spPr>
      </p:pic>
      <p:pic>
        <p:nvPicPr>
          <p:cNvPr id="7" name="Picture 6" descr="A patio furniture by a pool&#10;&#10;Description automatically generated">
            <a:extLst>
              <a:ext uri="{FF2B5EF4-FFF2-40B4-BE49-F238E27FC236}">
                <a16:creationId xmlns:a16="http://schemas.microsoft.com/office/drawing/2014/main" id="{2EAABC7C-F1B2-C47B-DDA1-FF6B40C8DC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942" y="1213825"/>
            <a:ext cx="7063456" cy="3249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AC073E-6E64-2150-D5D7-00344D111FA4}"/>
              </a:ext>
            </a:extLst>
          </p:cNvPr>
          <p:cNvSpPr txBox="1"/>
          <p:nvPr/>
        </p:nvSpPr>
        <p:spPr>
          <a:xfrm>
            <a:off x="6433760" y="4188763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Natural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50F4E-B096-A328-F5BE-E1B891FDEB8D}"/>
              </a:ext>
            </a:extLst>
          </p:cNvPr>
          <p:cNvSpPr txBox="1"/>
          <p:nvPr/>
        </p:nvSpPr>
        <p:spPr>
          <a:xfrm>
            <a:off x="2743200" y="7495754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Natural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925C0B-DB61-373E-F10E-B85380056A37}"/>
              </a:ext>
            </a:extLst>
          </p:cNvPr>
          <p:cNvSpPr txBox="1"/>
          <p:nvPr/>
        </p:nvSpPr>
        <p:spPr>
          <a:xfrm>
            <a:off x="3918670" y="9628643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Canvas Spa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35" y="1401746"/>
            <a:ext cx="1340182" cy="7780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491" y="1353777"/>
            <a:ext cx="1184584" cy="9013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071" y="1256328"/>
            <a:ext cx="1023147" cy="11205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789" y="1256377"/>
            <a:ext cx="1023147" cy="10475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95" y="3413020"/>
            <a:ext cx="902206" cy="102151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481" y="3457394"/>
            <a:ext cx="1121663" cy="8718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351" y="3481613"/>
            <a:ext cx="1121654" cy="8476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278" y="3409170"/>
            <a:ext cx="948426" cy="93902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199" y="5481568"/>
            <a:ext cx="786383" cy="92659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058" y="5613138"/>
            <a:ext cx="950969" cy="73151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82166" y="570286"/>
            <a:ext cx="27178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Coordinating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Universal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Pieces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also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available.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113" y="7597706"/>
            <a:ext cx="1103571" cy="77240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83" y="5606027"/>
            <a:ext cx="1024127" cy="727443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4535">
              <a:lnSpc>
                <a:spcPts val="3460"/>
              </a:lnSpc>
              <a:spcBef>
                <a:spcPts val="100"/>
              </a:spcBef>
            </a:pPr>
            <a:r>
              <a:rPr spc="375">
                <a:solidFill>
                  <a:srgbClr val="6D6E71"/>
                </a:solidFill>
              </a:rPr>
              <a:t>LAKESIDE </a:t>
            </a:r>
          </a:p>
          <a:p>
            <a:pPr marL="2009139">
              <a:lnSpc>
                <a:spcPts val="1780"/>
              </a:lnSpc>
            </a:pPr>
            <a:r>
              <a:rPr sz="1600" spc="-10">
                <a:solidFill>
                  <a:srgbClr val="6D6E71"/>
                </a:solidFill>
              </a:rPr>
              <a:t>NC4302</a:t>
            </a:r>
            <a:endParaRPr sz="1600"/>
          </a:p>
        </p:txBody>
      </p:sp>
      <p:graphicFrame>
        <p:nvGraphicFramePr>
          <p:cNvPr id="18" name="objec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11290"/>
              </p:ext>
            </p:extLst>
          </p:nvPr>
        </p:nvGraphicFramePr>
        <p:xfrm>
          <a:off x="847452" y="1095628"/>
          <a:ext cx="5974713" cy="85077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5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6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6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5875" marR="89408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Seater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NC43023S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81”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 marR="8001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75”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29209" marR="1069340">
                        <a:lnSpc>
                          <a:spcPts val="8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56”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 marR="10858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29209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2705" marR="9836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Club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 marR="6350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38100" marR="38100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Club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NC4302SG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 marR="29209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3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15875" marR="59690">
                        <a:lnSpc>
                          <a:spcPts val="800"/>
                        </a:lnSpc>
                        <a:spcBef>
                          <a:spcPts val="2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Universal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NC415HBSG-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30” X 33”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39”ht.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 marR="127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24.5” X 26”,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Cush4312/4313-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667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209" marR="295275">
                        <a:lnSpc>
                          <a:spcPts val="800"/>
                        </a:lnSpc>
                        <a:spcBef>
                          <a:spcPts val="2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NC4302LL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53”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 marR="10858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 marR="191135">
                        <a:lnSpc>
                          <a:spcPts val="800"/>
                        </a:lnSpc>
                        <a:spcBef>
                          <a:spcPts val="2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Right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NC4302RL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53”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 marR="6350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8100" marR="434975">
                        <a:lnSpc>
                          <a:spcPts val="800"/>
                        </a:lnSpc>
                        <a:spcBef>
                          <a:spcPts val="2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NC4302SCC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32.5”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 marR="29209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SCC: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 marR="638810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 marR="593725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8100" marR="55943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15875" marR="583565">
                        <a:lnSpc>
                          <a:spcPts val="800"/>
                        </a:lnSpc>
                        <a:spcBef>
                          <a:spcPts val="3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45°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NC4302SCC-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62.5” x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33.5” x</a:t>
                      </a:r>
                      <a:r>
                        <a:rPr sz="700" spc="19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 marR="635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57.5” x 32”,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Cush270/271SCC-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587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pc. cushion, 6” </a:t>
                      </a:r>
                      <a:r>
                        <a:rPr sz="700" spc="-25" err="1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937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209" marR="513715">
                        <a:lnSpc>
                          <a:spcPts val="800"/>
                        </a:lnSpc>
                        <a:spcBef>
                          <a:spcPts val="3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Middle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NC4302SCM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25” x 32.5” x 33”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 marR="10858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 marR="575945">
                        <a:lnSpc>
                          <a:spcPts val="800"/>
                        </a:lnSpc>
                        <a:spcBef>
                          <a:spcPts val="3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29.5” x 20” x 16.5”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 marR="6350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24” x 20”,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Cush270/271O-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 pc. cushion, 4”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8100" marR="687705">
                        <a:lnSpc>
                          <a:spcPts val="800"/>
                        </a:lnSpc>
                        <a:spcBef>
                          <a:spcPts val="3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25” x 25” x 13”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 marR="29209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25” x 25”, Deck Ht: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 pc. cushion,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5875" marR="61023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209" marR="638810" algn="just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44450">
                        <a:lnSpc>
                          <a:spcPts val="819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Recliner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4450" marR="230504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Standard Weave: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NC415RX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Premium Weave: NC415RX-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31” X 33” X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39”ht.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209" marR="370205">
                        <a:lnSpc>
                          <a:spcPts val="800"/>
                        </a:lnSpc>
                        <a:spcBef>
                          <a:spcPts val="36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 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43.3” x 27.6” x 17”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 marR="554355">
                        <a:lnSpc>
                          <a:spcPts val="800"/>
                        </a:lnSpc>
                        <a:spcBef>
                          <a:spcPts val="36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32” x 32” x 17”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8100" marR="659765">
                        <a:lnSpc>
                          <a:spcPts val="800"/>
                        </a:lnSpc>
                        <a:spcBef>
                          <a:spcPts val="36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End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NC4302ET-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20” x 20” x 21”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44450">
                        <a:lnSpc>
                          <a:spcPts val="819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Cush4312/4313-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 err="1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lang="en-US" sz="700" spc="-25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19"/>
                        </a:lnSpc>
                      </a:pPr>
                      <a:endParaRPr lang="en-US" sz="700" spc="-25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209" marR="120650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 Coffee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NC4302CT-REC-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29209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43.3” x 27.6”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 marR="304800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Coffee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NC4302CT-SQ-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527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32” x 32”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8100" marR="690245">
                        <a:lnSpc>
                          <a:spcPts val="800"/>
                        </a:lnSpc>
                        <a:spcBef>
                          <a:spcPts val="434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NC4302ET-SQ-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381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20” x 20”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44450">
                        <a:lnSpc>
                          <a:spcPts val="805"/>
                        </a:lnSpc>
                        <a:spcBef>
                          <a:spcPts val="375"/>
                        </a:spcBef>
                      </a:pPr>
                      <a:endParaRPr lang="en-US" sz="70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4450">
                        <a:lnSpc>
                          <a:spcPts val="80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9209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6D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9" name="object 19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906" y="7614242"/>
            <a:ext cx="741208" cy="7733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009" y="7629300"/>
            <a:ext cx="1314727" cy="704329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260E4B-C7D2-0EB7-A610-4328B6D951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75789" y="940577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534F3C-7AAA-AD65-62EC-7A70EA19DD9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24" y="7549002"/>
            <a:ext cx="1103571" cy="903877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791B6EF6-CA4E-2C31-D63C-4098A30F9ADB}"/>
              </a:ext>
            </a:extLst>
          </p:cNvPr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45" y="5557910"/>
            <a:ext cx="972653" cy="8236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60"/>
              </a:lnSpc>
              <a:spcBef>
                <a:spcPts val="100"/>
              </a:spcBef>
            </a:pPr>
            <a:r>
              <a:rPr spc="-10"/>
              <a:t>SYDNEY</a:t>
            </a:r>
          </a:p>
          <a:p>
            <a:pPr marL="656590">
              <a:lnSpc>
                <a:spcPts val="1780"/>
              </a:lnSpc>
            </a:pPr>
            <a:r>
              <a:rPr sz="1600" spc="-10"/>
              <a:t>NC5306</a:t>
            </a:r>
            <a:endParaRPr sz="1600"/>
          </a:p>
        </p:txBody>
      </p:sp>
      <p:pic>
        <p:nvPicPr>
          <p:cNvPr id="3" name="object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533" y="4391587"/>
            <a:ext cx="5909043" cy="19338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28201" y="6093016"/>
            <a:ext cx="8131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chemeClr val="tx1"/>
                </a:solidFill>
                <a:latin typeface="Century Gothic"/>
                <a:cs typeface="Century Gothic"/>
              </a:rPr>
              <a:t>Canvas</a:t>
            </a:r>
            <a:r>
              <a:rPr sz="8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800" spc="-10">
                <a:solidFill>
                  <a:schemeClr val="tx1"/>
                </a:solidFill>
                <a:latin typeface="Century Gothic"/>
                <a:cs typeface="Century Gothic"/>
              </a:rPr>
              <a:t>Natural</a:t>
            </a:r>
            <a:endParaRPr sz="80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52" y="1225352"/>
            <a:ext cx="5924804" cy="299563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58970" y="8323900"/>
            <a:ext cx="402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>
                <a:solidFill>
                  <a:srgbClr val="231F20"/>
                </a:solidFill>
                <a:latin typeface="Century Gothic"/>
                <a:cs typeface="Century Gothic"/>
              </a:rPr>
              <a:t>Latte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991" y="7208458"/>
            <a:ext cx="1123200" cy="106869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17571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6D93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6000" y="461160"/>
            <a:ext cx="890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FFFFFF"/>
                </a:solidFill>
                <a:latin typeface="Palatino Linotype"/>
                <a:cs typeface="Palatino Linotype"/>
              </a:rPr>
              <a:t>WOVEN </a:t>
            </a:r>
            <a:endParaRPr sz="1600">
              <a:latin typeface="Palatino Linotype"/>
              <a:cs typeface="Palatino Linotype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13BADB-A0BD-1361-4EAA-1A13EBA5E8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675A4-DB89-F65E-B01D-DCC0465DBC7E}"/>
              </a:ext>
            </a:extLst>
          </p:cNvPr>
          <p:cNvSpPr txBox="1"/>
          <p:nvPr/>
        </p:nvSpPr>
        <p:spPr>
          <a:xfrm>
            <a:off x="5714734" y="3975375"/>
            <a:ext cx="8884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Cast Ash</a:t>
            </a:r>
          </a:p>
        </p:txBody>
      </p:sp>
      <p:pic>
        <p:nvPicPr>
          <p:cNvPr id="15" name="Picture 14" descr="A patio with a fireplace and chairs&#10;&#10;Description automatically generated">
            <a:extLst>
              <a:ext uri="{FF2B5EF4-FFF2-40B4-BE49-F238E27FC236}">
                <a16:creationId xmlns:a16="http://schemas.microsoft.com/office/drawing/2014/main" id="{4E4EDEFD-A884-3E31-5187-EE42E9B36F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940799" y="6548089"/>
            <a:ext cx="4586518" cy="2672111"/>
          </a:xfrm>
          <a:prstGeom prst="rect">
            <a:avLst/>
          </a:prstGeom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A29E23D4-A76E-F102-2F7B-ED3F7992FC72}"/>
              </a:ext>
            </a:extLst>
          </p:cNvPr>
          <p:cNvSpPr txBox="1"/>
          <p:nvPr/>
        </p:nvSpPr>
        <p:spPr>
          <a:xfrm>
            <a:off x="4559456" y="8991600"/>
            <a:ext cx="81310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chemeClr val="tx1"/>
                </a:solidFill>
                <a:latin typeface="Century Gothic"/>
                <a:cs typeface="Century Gothic"/>
              </a:rPr>
              <a:t>Canvas</a:t>
            </a:r>
            <a:r>
              <a:rPr sz="8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800" spc="-10">
                <a:solidFill>
                  <a:schemeClr val="tx1"/>
                </a:solidFill>
                <a:latin typeface="Century Gothic"/>
                <a:cs typeface="Century Gothic"/>
              </a:rPr>
              <a:t>Natural</a:t>
            </a:r>
            <a:endParaRPr sz="80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>
              <a:lnSpc>
                <a:spcPts val="3460"/>
              </a:lnSpc>
              <a:spcBef>
                <a:spcPts val="100"/>
              </a:spcBef>
            </a:pPr>
            <a:r>
              <a:rPr spc="-10"/>
              <a:t>SYDNEY</a:t>
            </a:r>
          </a:p>
          <a:p>
            <a:pPr marL="680720">
              <a:lnSpc>
                <a:spcPts val="1780"/>
              </a:lnSpc>
            </a:pPr>
            <a:r>
              <a:rPr sz="1600" spc="-10"/>
              <a:t>NC5306</a:t>
            </a:r>
            <a:endParaRPr sz="1600"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62" y="4002175"/>
            <a:ext cx="1069841" cy="6861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26" y="1684893"/>
            <a:ext cx="1446073" cy="8291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433" y="3953430"/>
            <a:ext cx="874772" cy="8488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306" y="1640687"/>
            <a:ext cx="1314758" cy="9448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932" y="1629505"/>
            <a:ext cx="983820" cy="9285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741" y="1626536"/>
            <a:ext cx="950308" cy="9990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912" y="6269252"/>
            <a:ext cx="1111747" cy="966589"/>
          </a:xfrm>
          <a:prstGeom prst="rect">
            <a:avLst/>
          </a:prstGeom>
        </p:spPr>
      </p:pic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68366"/>
              </p:ext>
            </p:extLst>
          </p:nvPr>
        </p:nvGraphicFramePr>
        <p:xfrm>
          <a:off x="925562" y="1277861"/>
          <a:ext cx="5932169" cy="7868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2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5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3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marR="897890">
                        <a:lnSpc>
                          <a:spcPts val="800"/>
                        </a:lnSpc>
                        <a:spcBef>
                          <a:spcPts val="6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 Seater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NC53063S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3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86” x 33.5” x 35”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R="13144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</a:t>
                      </a:r>
                      <a:r>
                        <a:rPr sz="700" spc="2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Cush270/271-3S</a:t>
                      </a:r>
                      <a:endParaRPr lang="en-US" sz="70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R="13144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382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marR="1033144">
                        <a:lnSpc>
                          <a:spcPts val="800"/>
                        </a:lnSpc>
                        <a:spcBef>
                          <a:spcPts val="66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3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61” x 35.5” x 35”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 marR="13716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</a:t>
                      </a:r>
                      <a:r>
                        <a:rPr sz="700" spc="2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</a:t>
                      </a:r>
                      <a:r>
                        <a:rPr sz="700" spc="3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700" spc="35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65405" marR="13716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 spc="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PC.</a:t>
                      </a:r>
                      <a:r>
                        <a:rPr sz="700" spc="3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 marR="854075">
                        <a:lnSpc>
                          <a:spcPts val="800"/>
                        </a:lnSpc>
                        <a:spcBef>
                          <a:spcPts val="6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Lounge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1594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3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 x 35.5” x 35”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1594" marR="13843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</a:t>
                      </a:r>
                      <a:r>
                        <a:rPr sz="700" spc="2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Cush270/271-C </a:t>
                      </a:r>
                      <a:endParaRPr lang="en-US" sz="70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61594" marR="13843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marR="768985">
                        <a:lnSpc>
                          <a:spcPts val="800"/>
                        </a:lnSpc>
                        <a:spcBef>
                          <a:spcPts val="66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Swivel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Glider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SG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3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 x 35.5” x 35”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 marR="5588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</a:t>
                      </a:r>
                      <a:r>
                        <a:rPr sz="700" spc="2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Cush270/271-C </a:t>
                      </a:r>
                      <a:endParaRPr lang="en-US" sz="70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65405" marR="55880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>
                        <a:lnSpc>
                          <a:spcPts val="83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83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83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83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74168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NC5306O-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R="51562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 x 25” x 12”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Cush270/271O-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 pc. cushion, 4”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3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5405" marR="70294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End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NC5306ET-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23” x 23” x 22”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5405" marR="45339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End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23” x 23”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3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2230" marR="3994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Rectangle 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223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43.5” x 24.5” x 18”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2230" marR="14986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Rectangle Coffee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43.5” x 24.5”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3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5405" marR="19367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Cube Coffee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NC5306CT-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 x 34” x 21”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65405" marR="21336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 Coffee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 x 34” x ¼”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3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L w="12700">
                      <a:solidFill>
                        <a:srgbClr val="6D9388"/>
                      </a:solidFill>
                      <a:prstDash val="solid"/>
                    </a:lnL>
                    <a:lnB w="12700">
                      <a:solidFill>
                        <a:srgbClr val="6D938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4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T w="12700">
                      <a:solidFill>
                        <a:srgbClr val="6D938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7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Middle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Armless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ts val="7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1594">
                        <a:lnSpc>
                          <a:spcPts val="7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Right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Arm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Loveseat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ts val="7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Corner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NC5306SCM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NC5306LL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NC5306RL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NC5306SCC-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25” x 35.5”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55” x 35.5”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55” x 35.5”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 x 36” x 35”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 Size: 50” x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270/271-SCC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endParaRPr lang="en-US" sz="700">
                        <a:solidFill>
                          <a:srgbClr val="6D6E71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65405">
                        <a:lnSpc>
                          <a:spcPts val="700"/>
                        </a:lnSpc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CUSHION,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ts val="79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9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540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79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Cush270/271-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LS: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61594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 pc. cushion, 6”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815"/>
                        </a:lnSpc>
                      </a:pP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th.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ts val="72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2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72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725"/>
                        </a:lnSpc>
                        <a:spcBef>
                          <a:spcPts val="3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Furniture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Cover: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61340">
                <a:tc>
                  <a:txBody>
                    <a:bodyPr/>
                    <a:lstStyle/>
                    <a:p>
                      <a:pPr marR="614045">
                        <a:lnSpc>
                          <a:spcPts val="800"/>
                        </a:lnSpc>
                        <a:spcBef>
                          <a:spcPts val="3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445" marB="0"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 marR="602615">
                        <a:lnSpc>
                          <a:spcPts val="800"/>
                        </a:lnSpc>
                        <a:spcBef>
                          <a:spcPts val="3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44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1594" marR="585470">
                        <a:lnSpc>
                          <a:spcPts val="800"/>
                        </a:lnSpc>
                        <a:spcBef>
                          <a:spcPts val="3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FC141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FC142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445" marB="0">
                    <a:lnL w="12700">
                      <a:solidFill>
                        <a:srgbClr val="6D9388"/>
                      </a:solidFill>
                      <a:prstDash val="solid"/>
                    </a:lnL>
                    <a:lnR w="12700">
                      <a:solidFill>
                        <a:srgbClr val="6D938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(R),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(L)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6D938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1" name="object 1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75" y="3929186"/>
            <a:ext cx="1005839" cy="77319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50" y="6343186"/>
            <a:ext cx="1229062" cy="8435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711" y="6270169"/>
            <a:ext cx="1017325" cy="98998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983" y="6318755"/>
            <a:ext cx="1277751" cy="82443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69" y="4026193"/>
            <a:ext cx="1142373" cy="776137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2192F0F-1846-B0DF-583F-28200BEFD0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94672" y="6622354"/>
            <a:ext cx="5467350" cy="255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lang="en-US" sz="1200">
                <a:solidFill>
                  <a:schemeClr val="tx1"/>
                </a:solidFill>
                <a:latin typeface="Century Gothic"/>
                <a:cs typeface="Century Gothic"/>
              </a:rPr>
              <a:t>Aluminum frame with Cal Sil or Tangent top options.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7000" marR="344170" indent="-114300">
              <a:lnSpc>
                <a:spcPct val="100000"/>
              </a:lnSpc>
              <a:spcBef>
                <a:spcPts val="450"/>
              </a:spcBef>
              <a:buChar char="•"/>
              <a:tabLst>
                <a:tab pos="127000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Includes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base,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top,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glass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top,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burner,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5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 err="1">
                <a:solidFill>
                  <a:schemeClr val="tx1"/>
                </a:solidFill>
                <a:latin typeface="Century Gothic"/>
                <a:cs typeface="Century Gothic"/>
              </a:rPr>
              <a:t>lbs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Reflective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Black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and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5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 spc="-25" err="1">
                <a:solidFill>
                  <a:schemeClr val="tx1"/>
                </a:solidFill>
                <a:latin typeface="Century Gothic"/>
                <a:cs typeface="Century Gothic"/>
              </a:rPr>
              <a:t>lbs</a:t>
            </a:r>
            <a:r>
              <a:rPr sz="1200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Reflective</a:t>
            </a:r>
            <a:r>
              <a:rPr sz="1200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Copper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recycled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crushed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glass,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windscreen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and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 spc="-25">
                <a:solidFill>
                  <a:schemeClr val="tx1"/>
                </a:solidFill>
                <a:latin typeface="Century Gothic"/>
                <a:cs typeface="Century Gothic"/>
              </a:rPr>
              <a:t>lid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6364" indent="-113664">
              <a:lnSpc>
                <a:spcPct val="100000"/>
              </a:lnSpc>
              <a:spcBef>
                <a:spcPts val="450"/>
              </a:spcBef>
              <a:buChar char="•"/>
              <a:tabLst>
                <a:tab pos="126364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Adjustable flame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height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6364" indent="-113664">
              <a:lnSpc>
                <a:spcPct val="100000"/>
              </a:lnSpc>
              <a:spcBef>
                <a:spcPts val="450"/>
              </a:spcBef>
              <a:buChar char="•"/>
              <a:tabLst>
                <a:tab pos="126364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Match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light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ignition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for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added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safety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7000" marR="26670" indent="-114300">
              <a:lnSpc>
                <a:spcPct val="100000"/>
              </a:lnSpc>
              <a:spcBef>
                <a:spcPts val="450"/>
              </a:spcBef>
              <a:buChar char="•"/>
              <a:tabLst>
                <a:tab pos="127000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G90</a:t>
            </a:r>
            <a:r>
              <a:rPr sz="1200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Hot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Dipped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Metal</a:t>
            </a:r>
            <a:r>
              <a:rPr sz="1200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Pan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with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High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Temp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Black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Textured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Powder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 spc="-20">
                <a:solidFill>
                  <a:schemeClr val="tx1"/>
                </a:solidFill>
                <a:latin typeface="Century Gothic"/>
                <a:cs typeface="Century Gothic"/>
              </a:rPr>
              <a:t>Coat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finish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6364" indent="-113664">
              <a:lnSpc>
                <a:spcPct val="100000"/>
              </a:lnSpc>
              <a:spcBef>
                <a:spcPts val="450"/>
              </a:spcBef>
              <a:buChar char="•"/>
              <a:tabLst>
                <a:tab pos="126364" algn="l"/>
              </a:tabLst>
            </a:pP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Easy-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access on/off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valve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6364" indent="-113664">
              <a:lnSpc>
                <a:spcPct val="100000"/>
              </a:lnSpc>
              <a:spcBef>
                <a:spcPts val="450"/>
              </a:spcBef>
              <a:buChar char="•"/>
              <a:tabLst>
                <a:tab pos="126364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Safe to use on a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deck/patio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6364" indent="-113664">
              <a:lnSpc>
                <a:spcPct val="100000"/>
              </a:lnSpc>
              <a:spcBef>
                <a:spcPts val="450"/>
              </a:spcBef>
              <a:buChar char="•"/>
              <a:tabLst>
                <a:tab pos="126364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Optional</a:t>
            </a:r>
            <a:r>
              <a:rPr sz="1200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accessory: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fire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table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cover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126364" indent="-113664">
              <a:lnSpc>
                <a:spcPct val="100000"/>
              </a:lnSpc>
              <a:spcBef>
                <a:spcPts val="450"/>
              </a:spcBef>
              <a:buChar char="•"/>
              <a:tabLst>
                <a:tab pos="126364" algn="l"/>
              </a:tabLst>
            </a:pP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Do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not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use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 err="1">
                <a:solidFill>
                  <a:schemeClr val="tx1"/>
                </a:solidFill>
                <a:latin typeface="Century Gothic"/>
                <a:cs typeface="Century Gothic"/>
              </a:rPr>
              <a:t>NorthCape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fire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tables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to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cook</a:t>
            </a:r>
            <a:r>
              <a:rPr sz="1200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1200">
                <a:solidFill>
                  <a:schemeClr val="tx1"/>
                </a:solidFill>
                <a:latin typeface="Century Gothic"/>
                <a:cs typeface="Century Gothic"/>
              </a:rPr>
              <a:t>food </a:t>
            </a:r>
            <a:r>
              <a:rPr sz="1200" spc="-10">
                <a:solidFill>
                  <a:schemeClr val="tx1"/>
                </a:solidFill>
                <a:latin typeface="Century Gothic"/>
                <a:cs typeface="Century Gothic"/>
              </a:rPr>
              <a:t>items.</a:t>
            </a:r>
            <a:endParaRPr sz="120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14F97635-045C-FA1D-8114-C114D3DB3A65}"/>
              </a:ext>
            </a:extLst>
          </p:cNvPr>
          <p:cNvGrpSpPr/>
          <p:nvPr/>
        </p:nvGrpSpPr>
        <p:grpSpPr>
          <a:xfrm>
            <a:off x="685800" y="373258"/>
            <a:ext cx="2474595" cy="628015"/>
            <a:chOff x="920741" y="454164"/>
            <a:chExt cx="2474595" cy="628015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F0850CD7-89B7-0497-FD2D-985E8D6ED869}"/>
                </a:ext>
              </a:extLst>
            </p:cNvPr>
            <p:cNvSpPr/>
            <p:nvPr/>
          </p:nvSpPr>
          <p:spPr>
            <a:xfrm>
              <a:off x="920741" y="454164"/>
              <a:ext cx="2474595" cy="628015"/>
            </a:xfrm>
            <a:custGeom>
              <a:avLst/>
              <a:gdLst/>
              <a:ahLst/>
              <a:cxnLst/>
              <a:rect l="l" t="t" r="r" b="b"/>
              <a:pathLst>
                <a:path w="2474595" h="628015">
                  <a:moveTo>
                    <a:pt x="2474595" y="0"/>
                  </a:moveTo>
                  <a:lnTo>
                    <a:pt x="0" y="0"/>
                  </a:lnTo>
                  <a:lnTo>
                    <a:pt x="0" y="627888"/>
                  </a:lnTo>
                  <a:lnTo>
                    <a:pt x="2093595" y="627888"/>
                  </a:lnTo>
                  <a:lnTo>
                    <a:pt x="2474595" y="0"/>
                  </a:lnTo>
                  <a:close/>
                </a:path>
              </a:pathLst>
            </a:custGeom>
            <a:solidFill>
              <a:srgbClr val="8779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7804B36E-FEE8-5377-FAF6-7D3030596445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892" y="606111"/>
              <a:ext cx="1459407" cy="14932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C3F295E-E1CC-F518-73B4-8FD7570C01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200" y="346150"/>
            <a:ext cx="3225064" cy="932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1F0E4-AC2F-43A5-749C-FAC99C5B44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01" y="1430866"/>
            <a:ext cx="6474511" cy="474133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36C63C-74CD-5D74-0419-4101A65994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72696" y="9299514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>
              <a:lnSpc>
                <a:spcPts val="3460"/>
              </a:lnSpc>
              <a:spcBef>
                <a:spcPts val="100"/>
              </a:spcBef>
              <a:tabLst>
                <a:tab pos="1251585" algn="l"/>
              </a:tabLst>
            </a:pPr>
            <a:r>
              <a:rPr spc="310"/>
              <a:t>FIRE</a:t>
            </a:r>
            <a:r>
              <a:t>	</a:t>
            </a:r>
            <a:r>
              <a:rPr spc="360"/>
              <a:t>TABLES </a:t>
            </a:r>
          </a:p>
          <a:p>
            <a:pPr marL="971550">
              <a:lnSpc>
                <a:spcPts val="1780"/>
              </a:lnSpc>
            </a:pPr>
            <a:r>
              <a:rPr sz="1600"/>
              <a:t>NC5314</a:t>
            </a:r>
            <a:r>
              <a:rPr sz="1600" spc="-20"/>
              <a:t> </a:t>
            </a:r>
            <a:r>
              <a:rPr sz="1600"/>
              <a:t>&amp;</a:t>
            </a:r>
            <a:r>
              <a:rPr sz="1600" spc="-10"/>
              <a:t> NC5319</a:t>
            </a:r>
            <a:endParaRPr sz="16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35245"/>
              </p:ext>
            </p:extLst>
          </p:nvPr>
        </p:nvGraphicFramePr>
        <p:xfrm>
          <a:off x="914400" y="1331984"/>
          <a:ext cx="4926329" cy="80987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877963"/>
                      </a:solidFill>
                      <a:prstDash val="solid"/>
                    </a:lnR>
                    <a:lnB w="12700">
                      <a:solidFill>
                        <a:srgbClr val="87796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77963"/>
                      </a:solidFill>
                      <a:prstDash val="solid"/>
                    </a:lnL>
                    <a:lnB w="12700">
                      <a:solidFill>
                        <a:srgbClr val="87796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0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819"/>
                        </a:lnSpc>
                        <a:spcBef>
                          <a:spcPts val="61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42”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Cal Sil</a:t>
                      </a:r>
                      <a:r>
                        <a:rPr sz="700" spc="18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Includes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base,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top,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burner,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glass,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windscreen &amp;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lid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NC5319R-42-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151003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42”dia. x 25”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45,000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BTU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rgbClr val="877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77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87796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87325">
                        <a:lnSpc>
                          <a:spcPts val="819"/>
                        </a:lnSpc>
                        <a:spcBef>
                          <a:spcPts val="6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48”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32” Rectangle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Cal Sil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8732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Includes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base,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top,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burner,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glass,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8732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windscreen &amp;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lid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87325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NC5319RCT-48-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187325">
                        <a:lnSpc>
                          <a:spcPts val="819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 48” x 32” x 25”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8732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25,000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BTU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877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877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87796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6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139001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 Fire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FC069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45”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Diameter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877963"/>
                      </a:solidFill>
                      <a:prstDash val="solid"/>
                    </a:lnR>
                    <a:lnT w="12700">
                      <a:solidFill>
                        <a:srgbClr val="87796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5104" marR="114681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Rectangle Fire Table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Size: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49” 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37” x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25”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877963"/>
                      </a:solidFill>
                      <a:prstDash val="solid"/>
                    </a:lnL>
                    <a:lnT w="12700">
                      <a:solidFill>
                        <a:srgbClr val="87796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195" y="7189137"/>
            <a:ext cx="998429" cy="109521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22" y="7091784"/>
            <a:ext cx="1095656" cy="111958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1A2390-8E5C-24A9-EA0E-5EA7D9C967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38800" y="941567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6AB399-EE7D-E1C1-AF96-684ED6B90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1117" y="4236471"/>
            <a:ext cx="1787653" cy="1419373"/>
          </a:xfrm>
          <a:prstGeom prst="rect">
            <a:avLst/>
          </a:prstGeom>
        </p:spPr>
      </p:pic>
      <p:pic>
        <p:nvPicPr>
          <p:cNvPr id="15" name="Picture 14" descr="A fire pit with a glass cover&#10;&#10;Description automatically generated">
            <a:extLst>
              <a:ext uri="{FF2B5EF4-FFF2-40B4-BE49-F238E27FC236}">
                <a16:creationId xmlns:a16="http://schemas.microsoft.com/office/drawing/2014/main" id="{D6206E9D-59E5-B06B-D20A-1FA23FF3B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032" y="4244938"/>
            <a:ext cx="1589698" cy="1419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2D6E8-C9FE-3EE1-D001-C5C9CC281C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331" y="1534050"/>
            <a:ext cx="5173598" cy="2549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CF3889-EE5E-52D6-15EF-39E45718AD58}"/>
              </a:ext>
            </a:extLst>
          </p:cNvPr>
          <p:cNvSpPr txBox="1"/>
          <p:nvPr/>
        </p:nvSpPr>
        <p:spPr>
          <a:xfrm>
            <a:off x="6230112" y="1755648"/>
            <a:ext cx="1196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</a:t>
            </a:r>
          </a:p>
          <a:p>
            <a:r>
              <a:rPr lang="en-US"/>
              <a:t>Tangent Top Options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CA62EF-1804-8EB4-0735-77D3C97D51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716" y="7285067"/>
            <a:ext cx="2615770" cy="26157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7601" y="461170"/>
            <a:ext cx="3535682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Customize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2163064" cy="495007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lang="en-US" sz="1600" b="1" spc="90">
                <a:solidFill>
                  <a:srgbClr val="FFFFFF"/>
                </a:solidFill>
                <a:latin typeface="Book Antiqua"/>
                <a:cs typeface="Book Antiqua"/>
              </a:rPr>
              <a:t>DFM - </a:t>
            </a: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B412B7-4869-A8D8-D6BD-5B84DBE5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97" y="1749486"/>
            <a:ext cx="2443480" cy="24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25DAF20-6536-8F49-2CA7-075F4626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63" y="1660160"/>
            <a:ext cx="2495953" cy="249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6E75B9E-91E9-E44A-A0D9-C79E600E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455" y="4288668"/>
            <a:ext cx="2525387" cy="252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EA26F10-8B69-D9F7-71ED-473B841D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4287813"/>
            <a:ext cx="2532002" cy="253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B2E035F-8799-85E5-0302-0479704AB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141" y="4223255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F1BDD7-623F-7D49-5D0E-8856CDCB33FC}"/>
              </a:ext>
            </a:extLst>
          </p:cNvPr>
          <p:cNvSpPr txBox="1"/>
          <p:nvPr/>
        </p:nvSpPr>
        <p:spPr>
          <a:xfrm>
            <a:off x="353831" y="4035630"/>
            <a:ext cx="112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1A63B-B908-9C8F-7A19-F24311FB9AF9}"/>
              </a:ext>
            </a:extLst>
          </p:cNvPr>
          <p:cNvSpPr txBox="1"/>
          <p:nvPr/>
        </p:nvSpPr>
        <p:spPr>
          <a:xfrm>
            <a:off x="2736385" y="3959407"/>
            <a:ext cx="151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Tangent Arm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84B4BA-D13C-BFD8-F0DC-05B6540394C1}"/>
              </a:ext>
            </a:extLst>
          </p:cNvPr>
          <p:cNvSpPr txBox="1"/>
          <p:nvPr/>
        </p:nvSpPr>
        <p:spPr>
          <a:xfrm>
            <a:off x="2804116" y="6589278"/>
            <a:ext cx="171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Tangent Arm Fabric Panel</a:t>
            </a:r>
          </a:p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8224FF-5967-E4BB-57B2-190A5427C195}"/>
              </a:ext>
            </a:extLst>
          </p:cNvPr>
          <p:cNvSpPr txBox="1"/>
          <p:nvPr/>
        </p:nvSpPr>
        <p:spPr>
          <a:xfrm>
            <a:off x="5329503" y="6638489"/>
            <a:ext cx="1557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Tangent Arm Rope Panel</a:t>
            </a:r>
          </a:p>
          <a:p>
            <a:endParaRPr lang="en-US"/>
          </a:p>
        </p:txBody>
      </p:sp>
      <p:pic>
        <p:nvPicPr>
          <p:cNvPr id="27" name="Picture 4" descr="Plastic Lumber Manufacturers | HDPE Lumber Suppliers">
            <a:extLst>
              <a:ext uri="{FF2B5EF4-FFF2-40B4-BE49-F238E27FC236}">
                <a16:creationId xmlns:a16="http://schemas.microsoft.com/office/drawing/2014/main" id="{3D49BF76-66BD-F290-66D1-B8287079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693" y="9354819"/>
            <a:ext cx="1438626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7585AA3F-93EB-DB61-9EB6-1AAB4F92B7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84365" y="9437687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862A41-6506-CBD7-8D2D-16D4E14A13CA}"/>
              </a:ext>
            </a:extLst>
          </p:cNvPr>
          <p:cNvSpPr txBox="1"/>
          <p:nvPr/>
        </p:nvSpPr>
        <p:spPr>
          <a:xfrm>
            <a:off x="222071" y="6569953"/>
            <a:ext cx="171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Tangent Arm Fabric Panel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EB34C-4DD2-55B4-F318-68BAE4BC6BCC}"/>
              </a:ext>
            </a:extLst>
          </p:cNvPr>
          <p:cNvSpPr txBox="1"/>
          <p:nvPr/>
        </p:nvSpPr>
        <p:spPr>
          <a:xfrm>
            <a:off x="2897579" y="8095694"/>
            <a:ext cx="213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Back (6500) and White Options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3BAD49-F7E3-5A1E-75A2-8357F5EF881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809" y="7255823"/>
            <a:ext cx="2615770" cy="2651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FB1D25-E24A-3FE5-93E7-5E916BEE17D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759" y="1602089"/>
            <a:ext cx="2642422" cy="26424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D93595-E975-712C-B506-ED206EA4981F}"/>
              </a:ext>
            </a:extLst>
          </p:cNvPr>
          <p:cNvSpPr txBox="1"/>
          <p:nvPr/>
        </p:nvSpPr>
        <p:spPr>
          <a:xfrm>
            <a:off x="5332189" y="3943297"/>
            <a:ext cx="1597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Tangent Arm Slats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61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98BBFAB-6364-CEA2-D554-41DC707C7CFE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8599"/>
            <a:ext cx="7315200" cy="9601201"/>
            <a:chOff x="106810886" y="105874562"/>
            <a:chExt cx="7315201" cy="9601201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66B7CC35-9FD3-192A-190B-A77741087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10886" y="105874562"/>
              <a:ext cx="7315200" cy="9601200"/>
            </a:xfrm>
            <a:prstGeom prst="rect">
              <a:avLst/>
            </a:prstGeom>
            <a:solidFill>
              <a:srgbClr val="02303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27B94D27-F793-CD69-B764-08630831F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10887" y="105874563"/>
              <a:ext cx="7315200" cy="9601200"/>
            </a:xfrm>
            <a:prstGeom prst="rect">
              <a:avLst/>
            </a:prstGeom>
            <a:solidFill>
              <a:srgbClr val="0D64B3">
                <a:alpha val="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DBF5F9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Rectangle 5">
            <a:extLst>
              <a:ext uri="{FF2B5EF4-FFF2-40B4-BE49-F238E27FC236}">
                <a16:creationId xmlns:a16="http://schemas.microsoft.com/office/drawing/2014/main" id="{256B2530-A815-8A30-1FE3-75FBF3B09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436100"/>
            <a:ext cx="7315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9150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82880" tIns="0" rIns="182880" bIns="9144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2024 Product Catalog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B60CFF8-1169-C79A-058F-B64C99A38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38150"/>
            <a:ext cx="7315200" cy="698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7523AD2-6593-8F16-59AC-DB65AD1335C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8190" y="509586"/>
            <a:ext cx="7467600" cy="8759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F9B75-D66E-BA7F-F3CD-8FE2A8550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269412"/>
            <a:ext cx="7315200" cy="730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5BD1B0-9A0A-F7EF-E80D-F7412B29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503235"/>
            <a:ext cx="7313613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pic>
        <p:nvPicPr>
          <p:cNvPr id="7185" name="Picture 17">
            <a:extLst>
              <a:ext uri="{FF2B5EF4-FFF2-40B4-BE49-F238E27FC236}">
                <a16:creationId xmlns:a16="http://schemas.microsoft.com/office/drawing/2014/main" id="{0342E2C3-7EEA-FFAC-E656-E67DC6440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757" y="7819681"/>
            <a:ext cx="6988175" cy="134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7169" name="Text Box 19">
            <a:extLst>
              <a:ext uri="{FF2B5EF4-FFF2-40B4-BE49-F238E27FC236}">
                <a16:creationId xmlns:a16="http://schemas.microsoft.com/office/drawing/2014/main" id="{088CD002-C0CA-2373-68E9-3E77F0EB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8" y="7052127"/>
            <a:ext cx="7512504" cy="53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Our 3-layer premium cushion construction is comprised of (1) a supportive, yet comfortable cushion core, (2) a strong, wrinkle-resistant layer of polyester fiber, and (3) the outdoor performance fabric of your choice. This 3-layer construction provides the best in both comfort and longevity for your replacement cushions set.</a:t>
            </a:r>
          </a:p>
        </p:txBody>
      </p:sp>
      <p:sp>
        <p:nvSpPr>
          <p:cNvPr id="7172" name="Text Box 20">
            <a:extLst>
              <a:ext uri="{FF2B5EF4-FFF2-40B4-BE49-F238E27FC236}">
                <a16:creationId xmlns:a16="http://schemas.microsoft.com/office/drawing/2014/main" id="{086C82C7-E5A6-8D05-32DB-BC238BA76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0" y="7659056"/>
            <a:ext cx="734536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CUSHION STYLES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74" name="Rectangle 22">
            <a:extLst>
              <a:ext uri="{FF2B5EF4-FFF2-40B4-BE49-F238E27FC236}">
                <a16:creationId xmlns:a16="http://schemas.microsoft.com/office/drawing/2014/main" id="{860AA562-C5B5-347C-8C53-EE2AF17AB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" y="3194048"/>
            <a:ext cx="7315200" cy="698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91" name="Picture 23">
            <a:extLst>
              <a:ext uri="{FF2B5EF4-FFF2-40B4-BE49-F238E27FC236}">
                <a16:creationId xmlns:a16="http://schemas.microsoft.com/office/drawing/2014/main" id="{8D8F6A28-1295-C379-53AE-720A5396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DEDEF"/>
              </a:clrFrom>
              <a:clrTo>
                <a:srgbClr val="EDED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18" y="3405186"/>
            <a:ext cx="40322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169CC7-A8E5-D2D0-B2DE-FAD301C162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6E407F64-4A7C-BEC3-0D4B-AA7C1C2BB750}"/>
              </a:ext>
            </a:extLst>
          </p:cNvPr>
          <p:cNvSpPr txBox="1"/>
          <p:nvPr/>
        </p:nvSpPr>
        <p:spPr>
          <a:xfrm>
            <a:off x="4629466" y="3226537"/>
            <a:ext cx="2912746" cy="3509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5080" indent="-228600">
              <a:lnSpc>
                <a:spcPct val="107100"/>
              </a:lnSpc>
              <a:spcBef>
                <a:spcPts val="100"/>
              </a:spcBef>
              <a:buChar char="•"/>
              <a:tabLst>
                <a:tab pos="254000" algn="l"/>
              </a:tabLst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Our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quick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ship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program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allows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dealers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to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carry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less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inventory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while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offering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expanded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options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to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customers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54000" marR="288925" indent="-228600">
              <a:lnSpc>
                <a:spcPct val="107100"/>
              </a:lnSpc>
              <a:spcBef>
                <a:spcPts val="900"/>
              </a:spcBef>
              <a:buChar char="•"/>
              <a:tabLst>
                <a:tab pos="254000" algn="l"/>
              </a:tabLst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Receive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cushions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in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10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working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days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or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less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from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the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date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your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order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is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received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41300" marR="273050" indent="-228600">
              <a:lnSpc>
                <a:spcPct val="107100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Domestically</a:t>
            </a:r>
            <a:r>
              <a:rPr sz="900" b="1" spc="-3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produced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in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our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state-of-the-art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facility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using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only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100%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solution-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dyed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Sunbrella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fabrics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41300" marR="81280" indent="-228600">
              <a:lnSpc>
                <a:spcPct val="107100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Quick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ship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cushions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are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available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for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all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of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the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furniture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collections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in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our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warehouse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program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41300" marR="173355" indent="-228600">
              <a:lnSpc>
                <a:spcPct val="107100"/>
              </a:lnSpc>
              <a:spcBef>
                <a:spcPts val="900"/>
              </a:spcBef>
              <a:buChar char="•"/>
              <a:tabLst>
                <a:tab pos="241300" algn="l"/>
              </a:tabLst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Throw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pillows,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umbrellas,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and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furniture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covers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are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also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available</a:t>
            </a:r>
            <a:r>
              <a:rPr sz="900" b="1" spc="-2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in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our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quick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ship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program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41300" marR="42545" indent="-228600">
              <a:lnSpc>
                <a:spcPct val="107100"/>
              </a:lnSpc>
              <a:spcBef>
                <a:spcPts val="905"/>
              </a:spcBef>
              <a:buChar char="•"/>
              <a:tabLst>
                <a:tab pos="241300" algn="l"/>
              </a:tabLst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variety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of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100%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solution-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dyed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Sunbrella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fabrics</a:t>
            </a:r>
            <a:r>
              <a:rPr sz="900" b="1" spc="-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are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offered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for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each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quick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ship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collection,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and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many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of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our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quick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ship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cushions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include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welt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and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buttons.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241300" marR="1226185">
              <a:lnSpc>
                <a:spcPct val="107100"/>
              </a:lnSpc>
              <a:spcBef>
                <a:spcPts val="900"/>
              </a:spcBef>
            </a:pP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Please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read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each</a:t>
            </a:r>
            <a:r>
              <a:rPr sz="900" b="1" spc="-1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collection’s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 description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for</a:t>
            </a:r>
            <a:r>
              <a:rPr sz="900" b="1" spc="-3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>
                <a:solidFill>
                  <a:schemeClr val="tx1"/>
                </a:solidFill>
                <a:latin typeface="Century Gothic"/>
                <a:cs typeface="Century Gothic"/>
              </a:rPr>
              <a:t>construction</a:t>
            </a:r>
            <a:r>
              <a:rPr sz="900" b="1" spc="-25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sz="900" b="1" spc="-10">
                <a:solidFill>
                  <a:schemeClr val="tx1"/>
                </a:solidFill>
                <a:latin typeface="Century Gothic"/>
                <a:cs typeface="Century Gothic"/>
              </a:rPr>
              <a:t>details.</a:t>
            </a:r>
            <a:endParaRPr sz="90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169D16-2CE4-ECB7-0C8B-7E268E629D7E}"/>
              </a:ext>
            </a:extLst>
          </p:cNvPr>
          <p:cNvSpPr txBox="1"/>
          <p:nvPr/>
        </p:nvSpPr>
        <p:spPr>
          <a:xfrm>
            <a:off x="509360" y="31444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Quick Ship Cushion Program</a:t>
            </a:r>
          </a:p>
        </p:txBody>
      </p:sp>
    </p:spTree>
    <p:extLst>
      <p:ext uri="{BB962C8B-B14F-4D97-AF65-F5344CB8AC3E}">
        <p14:creationId xmlns:p14="http://schemas.microsoft.com/office/powerpoint/2010/main" val="1632909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FDA950-09B8-F58A-964B-60C1D0D643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9440"/>
            <a:ext cx="7772400" cy="3108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B61C8-510B-4297-282D-384CC772C4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1FE5D-3958-0F2F-B2B7-6CAD1D62C1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867" y="3409604"/>
            <a:ext cx="6142913" cy="332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EBC52-1DCC-4CBA-8F98-1EE8F852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571134"/>
            <a:ext cx="2809875" cy="1384995"/>
          </a:xfrm>
        </p:spPr>
        <p:txBody>
          <a:bodyPr/>
          <a:lstStyle/>
          <a:p>
            <a:pPr algn="l"/>
            <a:r>
              <a:rPr lang="en-US"/>
              <a:t>Custom Cushions</a:t>
            </a:r>
            <a:br>
              <a:rPr lang="en-US"/>
            </a:b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0105D5-720D-E27F-526C-C79B9B3120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835" y="-2"/>
            <a:ext cx="3534093" cy="3324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DADC0A-E1D7-491D-A2DD-7A68C40711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035552" cy="33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37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8562" y="349250"/>
            <a:ext cx="31172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6065" algn="l"/>
              </a:tabLst>
            </a:pPr>
            <a:r>
              <a:rPr spc="370">
                <a:solidFill>
                  <a:srgbClr val="A6A4A2"/>
                </a:solidFill>
              </a:rPr>
              <a:t> </a:t>
            </a:r>
          </a:p>
        </p:txBody>
      </p:sp>
      <p:sp>
        <p:nvSpPr>
          <p:cNvPr id="5" name="object 5"/>
          <p:cNvSpPr/>
          <p:nvPr/>
        </p:nvSpPr>
        <p:spPr>
          <a:xfrm>
            <a:off x="917575" y="45720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A6A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9175" y="522637"/>
            <a:ext cx="1425575" cy="519886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n-US" sz="1600" b="1" spc="45">
                <a:solidFill>
                  <a:srgbClr val="FFFFFF"/>
                </a:solidFill>
                <a:latin typeface="Book Antiqua"/>
                <a:cs typeface="Book Antiqua"/>
              </a:rPr>
              <a:t>STOCKED </a:t>
            </a:r>
          </a:p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lang="en-US" sz="1600" b="1" spc="45">
                <a:solidFill>
                  <a:srgbClr val="FFFFFF"/>
                </a:solidFill>
                <a:latin typeface="Book Antiqua"/>
                <a:cs typeface="Book Antiqua"/>
              </a:rPr>
              <a:t>FABRICS</a:t>
            </a:r>
            <a:r>
              <a:rPr sz="1600" b="1" spc="45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50" y="4525433"/>
            <a:ext cx="1418757" cy="73194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102" y="4511147"/>
            <a:ext cx="1393825" cy="77721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91191" y="5285989"/>
            <a:ext cx="85026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6370" marR="5080" indent="-15430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GATEWAY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MIST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93670" y="5285991"/>
            <a:ext cx="71437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98425" marR="5080" indent="-8636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CAST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BREEZE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68" y="3456406"/>
            <a:ext cx="1418767" cy="74918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604792" y="4192713"/>
            <a:ext cx="112585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15595" marR="5080" indent="-30353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PRINCIPLE</a:t>
            </a:r>
            <a:r>
              <a:rPr sz="900" spc="-4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LAGOON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E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165" y="4521109"/>
            <a:ext cx="1418780" cy="75306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366" y="3456558"/>
            <a:ext cx="1431268" cy="77720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762082" y="5274176"/>
            <a:ext cx="75057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SPA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05000" y="4225310"/>
            <a:ext cx="100711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5110" marR="5080" indent="-23304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AIR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BLUE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170" y="1256887"/>
            <a:ext cx="1418775" cy="74508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721461" y="2004278"/>
            <a:ext cx="858519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70815" marR="5080" indent="-15875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NAVY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374" y="1256731"/>
            <a:ext cx="1418780" cy="75413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293670" y="2012394"/>
            <a:ext cx="71691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09220" marR="5080" indent="-9715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HELENA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MIST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7" name="object 27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953" y="2311113"/>
            <a:ext cx="1412684" cy="777227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727189" y="3090858"/>
            <a:ext cx="99568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39395" marR="5080" indent="-227329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SPECTRUM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DENIM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37" y="3456538"/>
            <a:ext cx="1411033" cy="77723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03" y="1257788"/>
            <a:ext cx="1418775" cy="744181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89287" y="4242167"/>
            <a:ext cx="852169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67640" marR="5080" indent="-15557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CAST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HORIZON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9641" y="2011281"/>
            <a:ext cx="84391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77800" marR="5080" indent="-16573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ESCAPE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DENIM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F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910" y="4511147"/>
            <a:ext cx="1412684" cy="77721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681734" y="5305721"/>
            <a:ext cx="106553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3845" marR="5080" indent="-27178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DUPIONE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DEEP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SEA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769" y="3445476"/>
            <a:ext cx="1437385" cy="769273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4365190" y="4221587"/>
            <a:ext cx="57150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7305" marR="5080" indent="-1524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BLISS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DEW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68" y="1249974"/>
            <a:ext cx="1418780" cy="754151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5668769" y="2011281"/>
            <a:ext cx="105410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68605" marR="5080" indent="-25654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SPECTRUM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INDIGO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63" y="5612081"/>
            <a:ext cx="1418775" cy="71352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5588602" y="6335185"/>
            <a:ext cx="119189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0835" marR="5080" indent="-31877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SPECTRUM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CILANTRO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2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102" y="5618768"/>
            <a:ext cx="1398751" cy="716417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3939631" y="6363751"/>
            <a:ext cx="139382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47675" marR="5080" indent="-435609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COMPLEMENT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CILANTRO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61" y="6690002"/>
            <a:ext cx="1418775" cy="716562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725437" y="8591421"/>
            <a:ext cx="83439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58750" marR="5080" indent="-14668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MILANO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CHAR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06684" y="7425793"/>
            <a:ext cx="132207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02590" marR="5080" indent="-39052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SPECTRUM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MUSHROOM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89287" y="8616685"/>
            <a:ext cx="94488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13995" marR="5080" indent="-20193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SPECTRUM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SAND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05" y="7839742"/>
            <a:ext cx="1402096" cy="74832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7821980"/>
            <a:ext cx="1415237" cy="76608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5681734" y="8591401"/>
            <a:ext cx="102489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0" marR="5080" indent="-24193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52" name="object 52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5" y="6705123"/>
            <a:ext cx="1416414" cy="731940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060717" y="7446572"/>
            <a:ext cx="1176594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8260" marR="5080" indent="-36195">
              <a:lnSpc>
                <a:spcPts val="1000"/>
              </a:lnSpc>
              <a:spcBef>
                <a:spcPts val="200"/>
              </a:spcBef>
            </a:pPr>
            <a:r>
              <a:rPr lang="en-US" sz="900" spc="-20">
                <a:solidFill>
                  <a:srgbClr val="6D6E71"/>
                </a:solidFill>
                <a:latin typeface="Century Gothic"/>
                <a:cs typeface="Century Gothic"/>
              </a:rPr>
              <a:t>EXPRESSIVE SPARROW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20">
                <a:solidFill>
                  <a:srgbClr val="6D6E71"/>
                </a:solidFill>
                <a:latin typeface="Century Gothic"/>
                <a:cs typeface="Century Gothic"/>
              </a:rPr>
              <a:t>     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54" name="object 54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30" y="7821980"/>
            <a:ext cx="1408107" cy="771652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374" y="7821980"/>
            <a:ext cx="1411617" cy="777240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4388340" y="8591401"/>
            <a:ext cx="56007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1590" marR="5080" indent="-952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CAST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ASH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0176F90E-96B4-B4E4-32F1-36C9323EC92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42</a:t>
            </a:fld>
            <a:endParaRPr lang="en-US"/>
          </a:p>
        </p:txBody>
      </p:sp>
      <p:pic>
        <p:nvPicPr>
          <p:cNvPr id="16390" name="Picture 6" descr="Sunbrella Upholstery Relate Harbor (57017-0004)">
            <a:extLst>
              <a:ext uri="{FF2B5EF4-FFF2-40B4-BE49-F238E27FC236}">
                <a16:creationId xmlns:a16="http://schemas.microsoft.com/office/drawing/2014/main" id="{8EF6C9F3-D11E-51B3-64EA-CECAFB3FF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949" y="2326805"/>
            <a:ext cx="1386882" cy="76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" name="object 28">
            <a:extLst>
              <a:ext uri="{FF2B5EF4-FFF2-40B4-BE49-F238E27FC236}">
                <a16:creationId xmlns:a16="http://schemas.microsoft.com/office/drawing/2014/main" id="{AD2CF5E9-F4BC-FA5F-FF2C-1CC24D2B064A}"/>
              </a:ext>
            </a:extLst>
          </p:cNvPr>
          <p:cNvSpPr txBox="1"/>
          <p:nvPr/>
        </p:nvSpPr>
        <p:spPr>
          <a:xfrm>
            <a:off x="828552" y="3130308"/>
            <a:ext cx="1216660" cy="30777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49250" marR="5080" indent="-337185" algn="ctr">
              <a:lnSpc>
                <a:spcPts val="1000"/>
              </a:lnSpc>
              <a:spcBef>
                <a:spcPts val="200"/>
              </a:spcBef>
            </a:pP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RELATE HARBOR</a:t>
            </a:r>
          </a:p>
          <a:p>
            <a:pPr marL="349250" marR="5080" indent="-337185" algn="ctr">
              <a:lnSpc>
                <a:spcPts val="1000"/>
              </a:lnSpc>
              <a:spcBef>
                <a:spcPts val="200"/>
              </a:spcBef>
            </a:pP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GRADE C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F9266-ABFC-CFB5-F25C-B231FE1CA95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321" y="5621739"/>
            <a:ext cx="1391243" cy="740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A594A0-8DBE-A335-6FBF-D084CCF7847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968" y="5607322"/>
            <a:ext cx="1430583" cy="74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CD3F9-E6BF-A667-CA33-CBECFD451BB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610" y="6706528"/>
            <a:ext cx="1343329" cy="7059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68846E-43C6-A5FE-0DFF-DCE1924EE43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366" y="2300841"/>
            <a:ext cx="1418775" cy="7837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8518B3-A888-D07A-28D5-4D14E04E3DF9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184" y="6702735"/>
            <a:ext cx="1487016" cy="7165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352EF9-DA74-7BF3-BAFE-8E3B4FFEE204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6205" y="2300841"/>
            <a:ext cx="1412684" cy="774929"/>
          </a:xfrm>
          <a:prstGeom prst="rect">
            <a:avLst/>
          </a:prstGeom>
        </p:spPr>
      </p:pic>
      <p:sp>
        <p:nvSpPr>
          <p:cNvPr id="12" name="object 17">
            <a:extLst>
              <a:ext uri="{FF2B5EF4-FFF2-40B4-BE49-F238E27FC236}">
                <a16:creationId xmlns:a16="http://schemas.microsoft.com/office/drawing/2014/main" id="{1692C07F-4CD9-7684-D847-2D6390BABC91}"/>
              </a:ext>
            </a:extLst>
          </p:cNvPr>
          <p:cNvSpPr txBox="1"/>
          <p:nvPr/>
        </p:nvSpPr>
        <p:spPr>
          <a:xfrm>
            <a:off x="1090886" y="6386301"/>
            <a:ext cx="750570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PLAY JUNGLE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63C47DFB-A56F-E08F-5FFA-8153FC3FD322}"/>
              </a:ext>
            </a:extLst>
          </p:cNvPr>
          <p:cNvSpPr txBox="1"/>
          <p:nvPr/>
        </p:nvSpPr>
        <p:spPr>
          <a:xfrm>
            <a:off x="2605000" y="6387540"/>
            <a:ext cx="1079485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BEAMING LAGOON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                           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lang="en-US" sz="900" spc="-5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00B0D40F-CDDC-872D-97A9-AAB8A024C03D}"/>
              </a:ext>
            </a:extLst>
          </p:cNvPr>
          <p:cNvSpPr txBox="1"/>
          <p:nvPr/>
        </p:nvSpPr>
        <p:spPr>
          <a:xfrm>
            <a:off x="1126496" y="7442776"/>
            <a:ext cx="750570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    BLISS ALOE  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5" name="object 17">
            <a:extLst>
              <a:ext uri="{FF2B5EF4-FFF2-40B4-BE49-F238E27FC236}">
                <a16:creationId xmlns:a16="http://schemas.microsoft.com/office/drawing/2014/main" id="{D9430347-7027-FD08-6CD9-8C5F7F9A55B2}"/>
              </a:ext>
            </a:extLst>
          </p:cNvPr>
          <p:cNvSpPr txBox="1"/>
          <p:nvPr/>
        </p:nvSpPr>
        <p:spPr>
          <a:xfrm>
            <a:off x="2721461" y="7437062"/>
            <a:ext cx="750570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  PLAY SAGE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6" name="object 22">
            <a:extLst>
              <a:ext uri="{FF2B5EF4-FFF2-40B4-BE49-F238E27FC236}">
                <a16:creationId xmlns:a16="http://schemas.microsoft.com/office/drawing/2014/main" id="{625A8771-76A8-AD66-1C22-140442A59C78}"/>
              </a:ext>
            </a:extLst>
          </p:cNvPr>
          <p:cNvSpPr txBox="1"/>
          <p:nvPr/>
        </p:nvSpPr>
        <p:spPr>
          <a:xfrm>
            <a:off x="2714503" y="3124370"/>
            <a:ext cx="897607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09220" marR="5080" indent="-97155">
              <a:lnSpc>
                <a:spcPts val="1000"/>
              </a:lnSpc>
              <a:spcBef>
                <a:spcPts val="200"/>
              </a:spcBef>
            </a:pPr>
            <a:r>
              <a:rPr lang="en-US" sz="900" spc="-20">
                <a:solidFill>
                  <a:srgbClr val="6D6E71"/>
                </a:solidFill>
                <a:latin typeface="Century Gothic"/>
                <a:cs typeface="Century Gothic"/>
              </a:rPr>
              <a:t>EXPRESSIVE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MIST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7" name="object 28">
            <a:extLst>
              <a:ext uri="{FF2B5EF4-FFF2-40B4-BE49-F238E27FC236}">
                <a16:creationId xmlns:a16="http://schemas.microsoft.com/office/drawing/2014/main" id="{DBF90B5A-789D-EB98-AB60-35A7DE506085}"/>
              </a:ext>
            </a:extLst>
          </p:cNvPr>
          <p:cNvSpPr txBox="1"/>
          <p:nvPr/>
        </p:nvSpPr>
        <p:spPr>
          <a:xfrm>
            <a:off x="4190188" y="3127529"/>
            <a:ext cx="995680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39395" marR="5080" indent="-227329">
              <a:lnSpc>
                <a:spcPts val="1000"/>
              </a:lnSpc>
              <a:spcBef>
                <a:spcPts val="200"/>
              </a:spcBef>
            </a:pP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INFUSED TWILIGHT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50">
                <a:solidFill>
                  <a:srgbClr val="6D6E71"/>
                </a:solidFill>
                <a:latin typeface="Century Gothic"/>
                <a:cs typeface="Century Gothic"/>
              </a:rPr>
              <a:t>E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266" y="1000086"/>
            <a:ext cx="1411602" cy="75947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97152" y="1776631"/>
            <a:ext cx="85026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75895" marR="5080" indent="-16383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LINEN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8731" y="1776631"/>
            <a:ext cx="1056005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DIRECTION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LINEN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50">
                <a:solidFill>
                  <a:srgbClr val="6D6E71"/>
                </a:solidFill>
                <a:latin typeface="Century Gothic"/>
                <a:cs typeface="Century Gothic"/>
              </a:rPr>
              <a:t>D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990" y="2098268"/>
            <a:ext cx="1411607" cy="7772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60236" y="2878935"/>
            <a:ext cx="76517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4460" marR="5080" indent="-11239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PEBBLE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044" y="1000074"/>
            <a:ext cx="1449406" cy="77724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836627" y="1789295"/>
            <a:ext cx="105600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1305" marR="5080" indent="-26924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FRETWORK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PEWTER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E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3547" y="2878935"/>
            <a:ext cx="60833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5244" marR="5080" indent="-4318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ECHO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ASH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86" y="2098268"/>
            <a:ext cx="1398968" cy="7695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496" y="1000074"/>
            <a:ext cx="1406910" cy="77724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351225" y="1789325"/>
            <a:ext cx="960119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21615" marR="5080" indent="-20955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SPECTRUM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DOVE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840" y="2098281"/>
            <a:ext cx="1411610" cy="77724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897265" y="2879579"/>
            <a:ext cx="101473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8920" marR="5080" indent="-236854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GRANITE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459" y="3196386"/>
            <a:ext cx="1418777" cy="77724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459975" y="3978490"/>
            <a:ext cx="67437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78740" marR="5080" indent="-6667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CAST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SHALE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97874" y="3978490"/>
            <a:ext cx="85598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0975" marR="5080" indent="-16891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VOYAGE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DUNE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E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156" y="3210202"/>
            <a:ext cx="1398969" cy="74805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388688" y="5061496"/>
            <a:ext cx="88519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93675" marR="5080" indent="-18161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SHORE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CLASSIC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96" y="4281113"/>
            <a:ext cx="1418775" cy="748088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668570" y="3991439"/>
            <a:ext cx="116078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1470" marR="5080" indent="-31940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TANGERINE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570" y="3181019"/>
            <a:ext cx="1418777" cy="77723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24285" y="9154341"/>
            <a:ext cx="5945505" cy="342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10"/>
              </a:spcBef>
            </a:pPr>
            <a:r>
              <a:rPr sz="1000">
                <a:solidFill>
                  <a:srgbClr val="CC6600"/>
                </a:solidFill>
                <a:latin typeface="Century Gothic"/>
                <a:cs typeface="Century Gothic"/>
              </a:rPr>
              <a:t>Cleanable</a:t>
            </a:r>
            <a:r>
              <a:rPr sz="1000" spc="-15">
                <a:solidFill>
                  <a:srgbClr val="CC6600"/>
                </a:solidFill>
                <a:latin typeface="Century Gothic"/>
                <a:cs typeface="Century Gothic"/>
              </a:rPr>
              <a:t> </a:t>
            </a:r>
            <a:r>
              <a:rPr sz="1000">
                <a:solidFill>
                  <a:srgbClr val="6D6E71"/>
                </a:solidFill>
                <a:latin typeface="Century Gothic"/>
                <a:cs typeface="Century Gothic"/>
              </a:rPr>
              <a:t>–</a:t>
            </a:r>
            <a:r>
              <a:rPr sz="10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Mild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soap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cleans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most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common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stains.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Using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bleach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solvents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tough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stains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will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affect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Sunbrella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fabric,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but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don’t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try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fabrics.</a:t>
            </a:r>
            <a:endParaRPr sz="900">
              <a:latin typeface="Century Gothic"/>
              <a:cs typeface="Century Gothic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210415" y="6666168"/>
            <a:ext cx="565150" cy="412115"/>
            <a:chOff x="5210415" y="6666168"/>
            <a:chExt cx="565150" cy="412115"/>
          </a:xfrm>
        </p:grpSpPr>
        <p:sp>
          <p:nvSpPr>
            <p:cNvPr id="33" name="object 33"/>
            <p:cNvSpPr/>
            <p:nvPr/>
          </p:nvSpPr>
          <p:spPr>
            <a:xfrm>
              <a:off x="5210403" y="6666178"/>
              <a:ext cx="565150" cy="163195"/>
            </a:xfrm>
            <a:custGeom>
              <a:avLst/>
              <a:gdLst/>
              <a:ahLst/>
              <a:cxnLst/>
              <a:rect l="l" t="t" r="r" b="b"/>
              <a:pathLst>
                <a:path w="565150" h="163195">
                  <a:moveTo>
                    <a:pt x="257352" y="0"/>
                  </a:moveTo>
                  <a:lnTo>
                    <a:pt x="205930" y="7048"/>
                  </a:lnTo>
                  <a:lnTo>
                    <a:pt x="157187" y="20840"/>
                  </a:lnTo>
                  <a:lnTo>
                    <a:pt x="111658" y="40843"/>
                  </a:lnTo>
                  <a:lnTo>
                    <a:pt x="69913" y="66548"/>
                  </a:lnTo>
                  <a:lnTo>
                    <a:pt x="32512" y="97396"/>
                  </a:lnTo>
                  <a:lnTo>
                    <a:pt x="0" y="132892"/>
                  </a:lnTo>
                  <a:lnTo>
                    <a:pt x="34163" y="135737"/>
                  </a:lnTo>
                  <a:lnTo>
                    <a:pt x="67233" y="141782"/>
                  </a:lnTo>
                  <a:lnTo>
                    <a:pt x="99047" y="150850"/>
                  </a:lnTo>
                  <a:lnTo>
                    <a:pt x="129451" y="162775"/>
                  </a:lnTo>
                  <a:lnTo>
                    <a:pt x="150850" y="114833"/>
                  </a:lnTo>
                  <a:lnTo>
                    <a:pt x="179832" y="71234"/>
                  </a:lnTo>
                  <a:lnTo>
                    <a:pt x="215595" y="32702"/>
                  </a:lnTo>
                  <a:lnTo>
                    <a:pt x="257352" y="0"/>
                  </a:lnTo>
                  <a:close/>
                </a:path>
                <a:path w="565150" h="163195">
                  <a:moveTo>
                    <a:pt x="420827" y="162102"/>
                  </a:moveTo>
                  <a:lnTo>
                    <a:pt x="397662" y="113271"/>
                  </a:lnTo>
                  <a:lnTo>
                    <a:pt x="366268" y="69392"/>
                  </a:lnTo>
                  <a:lnTo>
                    <a:pt x="327571" y="31343"/>
                  </a:lnTo>
                  <a:lnTo>
                    <a:pt x="282524" y="0"/>
                  </a:lnTo>
                  <a:lnTo>
                    <a:pt x="237477" y="31343"/>
                  </a:lnTo>
                  <a:lnTo>
                    <a:pt x="198780" y="69392"/>
                  </a:lnTo>
                  <a:lnTo>
                    <a:pt x="167386" y="113271"/>
                  </a:lnTo>
                  <a:lnTo>
                    <a:pt x="144208" y="162102"/>
                  </a:lnTo>
                  <a:lnTo>
                    <a:pt x="176999" y="151384"/>
                  </a:lnTo>
                  <a:lnTo>
                    <a:pt x="211086" y="143535"/>
                  </a:lnTo>
                  <a:lnTo>
                    <a:pt x="246316" y="138722"/>
                  </a:lnTo>
                  <a:lnTo>
                    <a:pt x="282524" y="137083"/>
                  </a:lnTo>
                  <a:lnTo>
                    <a:pt x="318731" y="138722"/>
                  </a:lnTo>
                  <a:lnTo>
                    <a:pt x="353949" y="143535"/>
                  </a:lnTo>
                  <a:lnTo>
                    <a:pt x="388035" y="151384"/>
                  </a:lnTo>
                  <a:lnTo>
                    <a:pt x="420827" y="162102"/>
                  </a:lnTo>
                  <a:close/>
                </a:path>
                <a:path w="565150" h="163195">
                  <a:moveTo>
                    <a:pt x="565048" y="132892"/>
                  </a:moveTo>
                  <a:lnTo>
                    <a:pt x="532536" y="97396"/>
                  </a:lnTo>
                  <a:lnTo>
                    <a:pt x="495134" y="66548"/>
                  </a:lnTo>
                  <a:lnTo>
                    <a:pt x="453390" y="40843"/>
                  </a:lnTo>
                  <a:lnTo>
                    <a:pt x="407860" y="20840"/>
                  </a:lnTo>
                  <a:lnTo>
                    <a:pt x="359105" y="7048"/>
                  </a:lnTo>
                  <a:lnTo>
                    <a:pt x="307682" y="0"/>
                  </a:lnTo>
                  <a:lnTo>
                    <a:pt x="349453" y="32702"/>
                  </a:lnTo>
                  <a:lnTo>
                    <a:pt x="385203" y="71234"/>
                  </a:lnTo>
                  <a:lnTo>
                    <a:pt x="414185" y="114833"/>
                  </a:lnTo>
                  <a:lnTo>
                    <a:pt x="435597" y="162775"/>
                  </a:lnTo>
                  <a:lnTo>
                    <a:pt x="466001" y="150850"/>
                  </a:lnTo>
                  <a:lnTo>
                    <a:pt x="497814" y="141782"/>
                  </a:lnTo>
                  <a:lnTo>
                    <a:pt x="530885" y="135737"/>
                  </a:lnTo>
                  <a:lnTo>
                    <a:pt x="565048" y="132892"/>
                  </a:lnTo>
                  <a:close/>
                </a:path>
              </a:pathLst>
            </a:custGeom>
            <a:solidFill>
              <a:srgbClr val="E15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0381" y="6868139"/>
              <a:ext cx="165799" cy="20958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428603" y="6868139"/>
              <a:ext cx="334010" cy="210185"/>
            </a:xfrm>
            <a:custGeom>
              <a:avLst/>
              <a:gdLst/>
              <a:ahLst/>
              <a:cxnLst/>
              <a:rect l="l" t="t" r="r" b="b"/>
              <a:pathLst>
                <a:path w="334010" h="210184">
                  <a:moveTo>
                    <a:pt x="79981" y="209584"/>
                  </a:moveTo>
                  <a:lnTo>
                    <a:pt x="44169" y="203641"/>
                  </a:lnTo>
                  <a:lnTo>
                    <a:pt x="19266" y="186957"/>
                  </a:lnTo>
                  <a:lnTo>
                    <a:pt x="4725" y="161251"/>
                  </a:lnTo>
                  <a:lnTo>
                    <a:pt x="0" y="128242"/>
                  </a:lnTo>
                  <a:lnTo>
                    <a:pt x="0" y="5113"/>
                  </a:lnTo>
                  <a:lnTo>
                    <a:pt x="35046" y="5113"/>
                  </a:lnTo>
                  <a:lnTo>
                    <a:pt x="35046" y="124814"/>
                  </a:lnTo>
                  <a:lnTo>
                    <a:pt x="37947" y="147283"/>
                  </a:lnTo>
                  <a:lnTo>
                    <a:pt x="46787" y="164324"/>
                  </a:lnTo>
                  <a:lnTo>
                    <a:pt x="61777" y="175135"/>
                  </a:lnTo>
                  <a:lnTo>
                    <a:pt x="83127" y="178917"/>
                  </a:lnTo>
                  <a:lnTo>
                    <a:pt x="112452" y="173346"/>
                  </a:lnTo>
                  <a:lnTo>
                    <a:pt x="132720" y="157671"/>
                  </a:lnTo>
                  <a:lnTo>
                    <a:pt x="144478" y="133447"/>
                  </a:lnTo>
                  <a:lnTo>
                    <a:pt x="148276" y="102231"/>
                  </a:lnTo>
                  <a:lnTo>
                    <a:pt x="148276" y="5113"/>
                  </a:lnTo>
                  <a:lnTo>
                    <a:pt x="183336" y="5113"/>
                  </a:lnTo>
                  <a:lnTo>
                    <a:pt x="183336" y="37918"/>
                  </a:lnTo>
                  <a:lnTo>
                    <a:pt x="183892" y="37918"/>
                  </a:lnTo>
                  <a:lnTo>
                    <a:pt x="193957" y="23730"/>
                  </a:lnTo>
                  <a:lnTo>
                    <a:pt x="209501" y="11613"/>
                  </a:lnTo>
                  <a:lnTo>
                    <a:pt x="229765" y="3170"/>
                  </a:lnTo>
                  <a:lnTo>
                    <a:pt x="253990" y="0"/>
                  </a:lnTo>
                  <a:lnTo>
                    <a:pt x="289803" y="5945"/>
                  </a:lnTo>
                  <a:lnTo>
                    <a:pt x="314707" y="22635"/>
                  </a:lnTo>
                  <a:lnTo>
                    <a:pt x="329250" y="48347"/>
                  </a:lnTo>
                  <a:lnTo>
                    <a:pt x="333976" y="81358"/>
                  </a:lnTo>
                  <a:lnTo>
                    <a:pt x="333976" y="204483"/>
                  </a:lnTo>
                  <a:lnTo>
                    <a:pt x="298920" y="204483"/>
                  </a:lnTo>
                  <a:lnTo>
                    <a:pt x="298920" y="84774"/>
                  </a:lnTo>
                  <a:lnTo>
                    <a:pt x="296021" y="62302"/>
                  </a:lnTo>
                  <a:lnTo>
                    <a:pt x="287184" y="45265"/>
                  </a:lnTo>
                  <a:lnTo>
                    <a:pt x="272195" y="34458"/>
                  </a:lnTo>
                  <a:lnTo>
                    <a:pt x="250844" y="30679"/>
                  </a:lnTo>
                  <a:lnTo>
                    <a:pt x="221521" y="36250"/>
                  </a:lnTo>
                  <a:lnTo>
                    <a:pt x="201255" y="51926"/>
                  </a:lnTo>
                  <a:lnTo>
                    <a:pt x="189497" y="76147"/>
                  </a:lnTo>
                  <a:lnTo>
                    <a:pt x="185700" y="107357"/>
                  </a:lnTo>
                  <a:lnTo>
                    <a:pt x="185700" y="204483"/>
                  </a:lnTo>
                  <a:lnTo>
                    <a:pt x="150649" y="204483"/>
                  </a:lnTo>
                  <a:lnTo>
                    <a:pt x="150649" y="171670"/>
                  </a:lnTo>
                  <a:lnTo>
                    <a:pt x="150079" y="171670"/>
                  </a:lnTo>
                  <a:lnTo>
                    <a:pt x="140011" y="185866"/>
                  </a:lnTo>
                  <a:lnTo>
                    <a:pt x="124465" y="197980"/>
                  </a:lnTo>
                  <a:lnTo>
                    <a:pt x="104202" y="206417"/>
                  </a:lnTo>
                  <a:lnTo>
                    <a:pt x="79981" y="209584"/>
                  </a:lnTo>
                  <a:close/>
                </a:path>
              </a:pathLst>
            </a:custGeom>
            <a:solidFill>
              <a:srgbClr val="E15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5820717" y="6763168"/>
            <a:ext cx="222250" cy="314960"/>
          </a:xfrm>
          <a:custGeom>
            <a:avLst/>
            <a:gdLst/>
            <a:ahLst/>
            <a:cxnLst/>
            <a:rect l="l" t="t" r="r" b="b"/>
            <a:pathLst>
              <a:path w="222250" h="314959">
                <a:moveTo>
                  <a:pt x="35055" y="309455"/>
                </a:moveTo>
                <a:lnTo>
                  <a:pt x="0" y="309455"/>
                </a:lnTo>
                <a:lnTo>
                  <a:pt x="0" y="0"/>
                </a:lnTo>
                <a:lnTo>
                  <a:pt x="35055" y="0"/>
                </a:lnTo>
                <a:lnTo>
                  <a:pt x="35055" y="139041"/>
                </a:lnTo>
                <a:lnTo>
                  <a:pt x="91348" y="139041"/>
                </a:lnTo>
                <a:lnTo>
                  <a:pt x="78839" y="141360"/>
                </a:lnTo>
                <a:lnTo>
                  <a:pt x="55329" y="157052"/>
                </a:lnTo>
                <a:lnTo>
                  <a:pt x="40327" y="180571"/>
                </a:lnTo>
                <a:lnTo>
                  <a:pt x="35055" y="209761"/>
                </a:lnTo>
                <a:lnTo>
                  <a:pt x="40327" y="238954"/>
                </a:lnTo>
                <a:lnTo>
                  <a:pt x="55329" y="262478"/>
                </a:lnTo>
                <a:lnTo>
                  <a:pt x="72727" y="274095"/>
                </a:lnTo>
                <a:lnTo>
                  <a:pt x="35055" y="274095"/>
                </a:lnTo>
                <a:lnTo>
                  <a:pt x="35055" y="309455"/>
                </a:lnTo>
                <a:close/>
              </a:path>
              <a:path w="222250" h="314959">
                <a:moveTo>
                  <a:pt x="91348" y="139041"/>
                </a:moveTo>
                <a:lnTo>
                  <a:pt x="35955" y="139041"/>
                </a:lnTo>
                <a:lnTo>
                  <a:pt x="51607" y="124745"/>
                </a:lnTo>
                <a:lnTo>
                  <a:pt x="69489" y="114030"/>
                </a:lnTo>
                <a:lnTo>
                  <a:pt x="89476" y="107304"/>
                </a:lnTo>
                <a:lnTo>
                  <a:pt x="111442" y="104971"/>
                </a:lnTo>
                <a:lnTo>
                  <a:pt x="156575" y="112840"/>
                </a:lnTo>
                <a:lnTo>
                  <a:pt x="191474" y="134687"/>
                </a:lnTo>
                <a:lnTo>
                  <a:pt x="192127" y="135650"/>
                </a:lnTo>
                <a:lnTo>
                  <a:pt x="109639" y="135650"/>
                </a:lnTo>
                <a:lnTo>
                  <a:pt x="91348" y="139041"/>
                </a:lnTo>
                <a:close/>
              </a:path>
              <a:path w="222250" h="314959">
                <a:moveTo>
                  <a:pt x="191900" y="283889"/>
                </a:moveTo>
                <a:lnTo>
                  <a:pt x="109639" y="283889"/>
                </a:lnTo>
                <a:lnTo>
                  <a:pt x="140440" y="278176"/>
                </a:lnTo>
                <a:lnTo>
                  <a:pt x="163950" y="262478"/>
                </a:lnTo>
                <a:lnTo>
                  <a:pt x="178951" y="238954"/>
                </a:lnTo>
                <a:lnTo>
                  <a:pt x="184222" y="209761"/>
                </a:lnTo>
                <a:lnTo>
                  <a:pt x="178951" y="180571"/>
                </a:lnTo>
                <a:lnTo>
                  <a:pt x="163950" y="157052"/>
                </a:lnTo>
                <a:lnTo>
                  <a:pt x="140440" y="141360"/>
                </a:lnTo>
                <a:lnTo>
                  <a:pt x="109639" y="135650"/>
                </a:lnTo>
                <a:lnTo>
                  <a:pt x="192127" y="135650"/>
                </a:lnTo>
                <a:lnTo>
                  <a:pt x="213989" y="167874"/>
                </a:lnTo>
                <a:lnTo>
                  <a:pt x="221972" y="209761"/>
                </a:lnTo>
                <a:lnTo>
                  <a:pt x="213821" y="251295"/>
                </a:lnTo>
                <a:lnTo>
                  <a:pt x="191900" y="283889"/>
                </a:lnTo>
                <a:close/>
              </a:path>
              <a:path w="222250" h="314959">
                <a:moveTo>
                  <a:pt x="116827" y="314556"/>
                </a:moveTo>
                <a:lnTo>
                  <a:pt x="90105" y="311406"/>
                </a:lnTo>
                <a:lnTo>
                  <a:pt x="67129" y="302785"/>
                </a:lnTo>
                <a:lnTo>
                  <a:pt x="48784" y="289934"/>
                </a:lnTo>
                <a:lnTo>
                  <a:pt x="35955" y="274095"/>
                </a:lnTo>
                <a:lnTo>
                  <a:pt x="72727" y="274095"/>
                </a:lnTo>
                <a:lnTo>
                  <a:pt x="78839" y="278176"/>
                </a:lnTo>
                <a:lnTo>
                  <a:pt x="109639" y="283889"/>
                </a:lnTo>
                <a:lnTo>
                  <a:pt x="191900" y="283889"/>
                </a:lnTo>
                <a:lnTo>
                  <a:pt x="191474" y="284522"/>
                </a:lnTo>
                <a:lnTo>
                  <a:pt x="158089" y="306568"/>
                </a:lnTo>
                <a:lnTo>
                  <a:pt x="116827" y="314556"/>
                </a:lnTo>
                <a:close/>
              </a:path>
            </a:pathLst>
          </a:custGeom>
          <a:solidFill>
            <a:srgbClr val="E15E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object 3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889" y="6868140"/>
            <a:ext cx="343011" cy="209584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6487045" y="6763168"/>
            <a:ext cx="35560" cy="309880"/>
          </a:xfrm>
          <a:custGeom>
            <a:avLst/>
            <a:gdLst/>
            <a:ahLst/>
            <a:cxnLst/>
            <a:rect l="l" t="t" r="r" b="b"/>
            <a:pathLst>
              <a:path w="35559" h="309879">
                <a:moveTo>
                  <a:pt x="35060" y="309459"/>
                </a:moveTo>
                <a:lnTo>
                  <a:pt x="0" y="309459"/>
                </a:lnTo>
                <a:lnTo>
                  <a:pt x="0" y="0"/>
                </a:lnTo>
                <a:lnTo>
                  <a:pt x="35060" y="0"/>
                </a:lnTo>
                <a:lnTo>
                  <a:pt x="35060" y="309459"/>
                </a:lnTo>
                <a:close/>
              </a:path>
            </a:pathLst>
          </a:custGeom>
          <a:solidFill>
            <a:srgbClr val="E15E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588326" y="6763168"/>
            <a:ext cx="35560" cy="309880"/>
          </a:xfrm>
          <a:custGeom>
            <a:avLst/>
            <a:gdLst/>
            <a:ahLst/>
            <a:cxnLst/>
            <a:rect l="l" t="t" r="r" b="b"/>
            <a:pathLst>
              <a:path w="35559" h="309879">
                <a:moveTo>
                  <a:pt x="35060" y="309459"/>
                </a:moveTo>
                <a:lnTo>
                  <a:pt x="0" y="309459"/>
                </a:lnTo>
                <a:lnTo>
                  <a:pt x="0" y="0"/>
                </a:lnTo>
                <a:lnTo>
                  <a:pt x="35060" y="0"/>
                </a:lnTo>
                <a:lnTo>
                  <a:pt x="35060" y="309459"/>
                </a:lnTo>
                <a:close/>
              </a:path>
            </a:pathLst>
          </a:custGeom>
          <a:solidFill>
            <a:srgbClr val="E15E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0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141" y="6832415"/>
            <a:ext cx="228074" cy="245309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924285" y="6233462"/>
            <a:ext cx="6118225" cy="255146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000">
                <a:solidFill>
                  <a:srgbClr val="CC6600"/>
                </a:solidFill>
                <a:latin typeface="Century Gothic"/>
                <a:cs typeface="Century Gothic"/>
              </a:rPr>
              <a:t>Enduring </a:t>
            </a:r>
            <a:r>
              <a:rPr sz="1000" spc="-10">
                <a:solidFill>
                  <a:srgbClr val="CC6600"/>
                </a:solidFill>
                <a:latin typeface="Century Gothic"/>
                <a:cs typeface="Century Gothic"/>
              </a:rPr>
              <a:t>Color</a:t>
            </a:r>
            <a:endParaRPr sz="1000">
              <a:latin typeface="Century Gothic"/>
              <a:cs typeface="Century Gothic"/>
            </a:endParaRPr>
          </a:p>
          <a:p>
            <a:pPr marL="113030" indent="-100330">
              <a:lnSpc>
                <a:spcPct val="100000"/>
              </a:lnSpc>
              <a:spcBef>
                <a:spcPts val="100"/>
              </a:spcBef>
              <a:buChar char="•"/>
              <a:tabLst>
                <a:tab pos="113030" algn="l"/>
              </a:tabLst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UV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resistant;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colors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stay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strong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vibrant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intense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sunlight</a:t>
            </a:r>
            <a:endParaRPr sz="900">
              <a:latin typeface="Century Gothic"/>
              <a:cs typeface="Century Gothic"/>
            </a:endParaRPr>
          </a:p>
          <a:p>
            <a:pPr marL="113030" indent="-100330">
              <a:lnSpc>
                <a:spcPct val="100000"/>
              </a:lnSpc>
              <a:spcBef>
                <a:spcPts val="120"/>
              </a:spcBef>
              <a:buChar char="•"/>
              <a:tabLst>
                <a:tab pos="113030" algn="l"/>
              </a:tabLst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Bleach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cleanable and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Chlorine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Resistant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6D6E71"/>
              </a:buClr>
              <a:buFont typeface="Century Gothic"/>
              <a:buChar char="•"/>
            </a:pPr>
            <a:endParaRPr sz="9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000">
                <a:solidFill>
                  <a:srgbClr val="CC6600"/>
                </a:solidFill>
                <a:latin typeface="Century Gothic"/>
                <a:cs typeface="Century Gothic"/>
              </a:rPr>
              <a:t>Worry</a:t>
            </a:r>
            <a:r>
              <a:rPr sz="1000" spc="-20">
                <a:solidFill>
                  <a:srgbClr val="CC6600"/>
                </a:solidFill>
                <a:latin typeface="Century Gothic"/>
                <a:cs typeface="Century Gothic"/>
              </a:rPr>
              <a:t> Free</a:t>
            </a:r>
            <a:endParaRPr sz="1000">
              <a:latin typeface="Century Gothic"/>
              <a:cs typeface="Century Gothic"/>
            </a:endParaRPr>
          </a:p>
          <a:p>
            <a:pPr marL="113030" indent="-100330">
              <a:lnSpc>
                <a:spcPct val="100000"/>
              </a:lnSpc>
              <a:spcBef>
                <a:spcPts val="100"/>
              </a:spcBef>
              <a:buChar char="•"/>
              <a:tabLst>
                <a:tab pos="113030" algn="l"/>
              </a:tabLst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Stain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mildew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resistant</a:t>
            </a:r>
            <a:endParaRPr sz="900">
              <a:latin typeface="Century Gothic"/>
              <a:cs typeface="Century Gothic"/>
            </a:endParaRPr>
          </a:p>
          <a:p>
            <a:pPr marL="113030" indent="-100330">
              <a:lnSpc>
                <a:spcPct val="100000"/>
              </a:lnSpc>
              <a:spcBef>
                <a:spcPts val="120"/>
              </a:spcBef>
              <a:buChar char="•"/>
              <a:tabLst>
                <a:tab pos="113030" algn="l"/>
              </a:tabLst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Easy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clean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000">
                <a:solidFill>
                  <a:srgbClr val="CC6600"/>
                </a:solidFill>
                <a:latin typeface="Century Gothic"/>
                <a:cs typeface="Century Gothic"/>
              </a:rPr>
              <a:t>Fade-resistant</a:t>
            </a:r>
            <a:r>
              <a:rPr sz="1000" spc="-15">
                <a:solidFill>
                  <a:srgbClr val="CC6600"/>
                </a:solidFill>
                <a:latin typeface="Century Gothic"/>
                <a:cs typeface="Century Gothic"/>
              </a:rPr>
              <a:t> </a:t>
            </a:r>
            <a:r>
              <a:rPr sz="1000">
                <a:solidFill>
                  <a:srgbClr val="6D6E71"/>
                </a:solidFill>
                <a:latin typeface="Century Gothic"/>
                <a:cs typeface="Century Gothic"/>
              </a:rPr>
              <a:t>–</a:t>
            </a:r>
            <a:r>
              <a:rPr sz="1000" spc="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Sunbrella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fabric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unmatched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resistance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fading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degrading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effects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sunlight.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Century Gothic"/>
              <a:cs typeface="Century Gothic"/>
            </a:endParaRPr>
          </a:p>
          <a:p>
            <a:pPr marL="12700" marR="5080" algn="just">
              <a:lnSpc>
                <a:spcPct val="109700"/>
              </a:lnSpc>
              <a:spcBef>
                <a:spcPts val="5"/>
              </a:spcBef>
            </a:pPr>
            <a:r>
              <a:rPr sz="1000">
                <a:solidFill>
                  <a:srgbClr val="CC6600"/>
                </a:solidFill>
                <a:latin typeface="Century Gothic"/>
                <a:cs typeface="Century Gothic"/>
              </a:rPr>
              <a:t>Colorfastness</a:t>
            </a:r>
            <a:r>
              <a:rPr sz="1000" spc="-25">
                <a:solidFill>
                  <a:srgbClr val="CC6600"/>
                </a:solidFill>
                <a:latin typeface="Century Gothic"/>
                <a:cs typeface="Century Gothic"/>
              </a:rPr>
              <a:t> </a:t>
            </a:r>
            <a:r>
              <a:rPr sz="1000">
                <a:solidFill>
                  <a:srgbClr val="6D6E71"/>
                </a:solidFill>
                <a:latin typeface="Century Gothic"/>
                <a:cs typeface="Century Gothic"/>
              </a:rPr>
              <a:t>–</a:t>
            </a:r>
            <a:r>
              <a:rPr sz="10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Sunbrella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fibers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saturated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highly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UV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stable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pigments.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Traditional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dyeing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methods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only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add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color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fiber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exterior.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Sunbrella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fabrics’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performance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characteristics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integral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part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fabric,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applied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that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would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over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time.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Think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carrot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versus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radish.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>
                <a:solidFill>
                  <a:srgbClr val="CC6600"/>
                </a:solidFill>
                <a:latin typeface="Century Gothic"/>
                <a:cs typeface="Century Gothic"/>
              </a:rPr>
              <a:t>Durable</a:t>
            </a:r>
            <a:r>
              <a:rPr sz="1000" spc="-15">
                <a:solidFill>
                  <a:srgbClr val="CC6600"/>
                </a:solidFill>
                <a:latin typeface="Century Gothic"/>
                <a:cs typeface="Century Gothic"/>
              </a:rPr>
              <a:t> </a:t>
            </a:r>
            <a:r>
              <a:rPr sz="1000">
                <a:solidFill>
                  <a:srgbClr val="6D6E71"/>
                </a:solidFill>
                <a:latin typeface="Century Gothic"/>
                <a:cs typeface="Century Gothic"/>
              </a:rPr>
              <a:t>–</a:t>
            </a:r>
            <a:r>
              <a:rPr sz="10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Sunbrella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fabric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retains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strength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after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cleaning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weathering.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85" y="4288681"/>
            <a:ext cx="1418780" cy="76967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936985" y="5105976"/>
            <a:ext cx="123253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67030" marR="5080" indent="-35496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JOCKEY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RED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B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967" y="-1017454"/>
            <a:ext cx="310372" cy="50339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4281100" y="2881769"/>
            <a:ext cx="104076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61620" marR="5080" indent="-249554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NATURAL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156" y="4279488"/>
            <a:ext cx="1418775" cy="764336"/>
          </a:xfrm>
          <a:prstGeom prst="rect">
            <a:avLst/>
          </a:prstGeom>
        </p:spPr>
      </p:pic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D336DC40-695E-9C28-4943-4723075000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84472" y="935715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43</a:t>
            </a:fld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93DE1A2-222D-E4CE-F6CF-BF59E4BB0B5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69" y="2087063"/>
            <a:ext cx="1420491" cy="780356"/>
          </a:xfrm>
          <a:prstGeom prst="rect">
            <a:avLst/>
          </a:prstGeom>
          <a:scene3d>
            <a:camera prst="orthographicFront"/>
            <a:lightRig rig="chilly" dir="t"/>
          </a:scene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75932F1-7AC6-1AA2-BFDC-3E8C82D43FF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12" y="1018354"/>
            <a:ext cx="1418775" cy="7131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28FFED-53D5-B0EA-1C1C-6EEA06D835E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13" y="3218813"/>
            <a:ext cx="1447610" cy="754813"/>
          </a:xfrm>
          <a:prstGeom prst="rect">
            <a:avLst/>
          </a:prstGeom>
        </p:spPr>
      </p:pic>
      <p:sp>
        <p:nvSpPr>
          <p:cNvPr id="2" name="object 17">
            <a:extLst>
              <a:ext uri="{FF2B5EF4-FFF2-40B4-BE49-F238E27FC236}">
                <a16:creationId xmlns:a16="http://schemas.microsoft.com/office/drawing/2014/main" id="{07A9977B-4ADB-FF69-511E-8341AC896F31}"/>
              </a:ext>
            </a:extLst>
          </p:cNvPr>
          <p:cNvSpPr txBox="1"/>
          <p:nvPr/>
        </p:nvSpPr>
        <p:spPr>
          <a:xfrm>
            <a:off x="1102869" y="3979167"/>
            <a:ext cx="1160780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6839" marR="5080" indent="-104775">
              <a:lnSpc>
                <a:spcPts val="1000"/>
              </a:lnSpc>
              <a:spcBef>
                <a:spcPts val="200"/>
              </a:spcBef>
            </a:pP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PLAY MUSHROOM 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25">
                <a:solidFill>
                  <a:srgbClr val="6D6E71"/>
                </a:solidFill>
                <a:latin typeface="Century Gothic"/>
                <a:cs typeface="Century Gothic"/>
              </a:rPr>
              <a:t>   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" name="object 29">
            <a:extLst>
              <a:ext uri="{FF2B5EF4-FFF2-40B4-BE49-F238E27FC236}">
                <a16:creationId xmlns:a16="http://schemas.microsoft.com/office/drawing/2014/main" id="{B6D46ED4-9906-1E93-7CD3-E901288C6244}"/>
              </a:ext>
            </a:extLst>
          </p:cNvPr>
          <p:cNvSpPr txBox="1"/>
          <p:nvPr/>
        </p:nvSpPr>
        <p:spPr>
          <a:xfrm>
            <a:off x="2645250" y="5089385"/>
            <a:ext cx="1160780" cy="2821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1470" marR="5080" indent="-319405">
              <a:lnSpc>
                <a:spcPts val="1000"/>
              </a:lnSpc>
              <a:spcBef>
                <a:spcPts val="200"/>
              </a:spcBef>
            </a:pP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  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CANVAS </a:t>
            </a: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BLACK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GRADE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11931" y="45720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CC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13531" y="522637"/>
            <a:ext cx="201548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95">
                <a:solidFill>
                  <a:srgbClr val="FFFFFF"/>
                </a:solidFill>
                <a:latin typeface="Book Antiqua"/>
                <a:cs typeface="Book Antiqua"/>
              </a:rPr>
              <a:t>BELENOS</a:t>
            </a:r>
            <a:r>
              <a:rPr sz="1600" b="1" spc="32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55">
                <a:solidFill>
                  <a:srgbClr val="FFFFFF"/>
                </a:solidFill>
                <a:latin typeface="Book Antiqua"/>
                <a:cs typeface="Book Antiqua"/>
              </a:rPr>
              <a:t>FABRIC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097" y="472370"/>
            <a:ext cx="1509224" cy="11893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24631" y="1231519"/>
            <a:ext cx="3098800" cy="396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100">
                <a:solidFill>
                  <a:srgbClr val="231F20"/>
                </a:solidFill>
                <a:latin typeface="Century Gothic"/>
                <a:cs typeface="Century Gothic"/>
              </a:rPr>
              <a:t>SOLUTION</a:t>
            </a:r>
            <a:r>
              <a:rPr sz="1100" spc="-2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100">
                <a:solidFill>
                  <a:srgbClr val="231F20"/>
                </a:solidFill>
                <a:latin typeface="Century Gothic"/>
                <a:cs typeface="Century Gothic"/>
              </a:rPr>
              <a:t>DYED</a:t>
            </a:r>
            <a:r>
              <a:rPr sz="1100" spc="-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100" spc="-20">
                <a:solidFill>
                  <a:srgbClr val="231F20"/>
                </a:solidFill>
                <a:latin typeface="Century Gothic"/>
                <a:cs typeface="Century Gothic"/>
              </a:rPr>
              <a:t>POLY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100" b="1" i="1">
                <a:solidFill>
                  <a:srgbClr val="231F20"/>
                </a:solidFill>
                <a:latin typeface="Century Gothic"/>
                <a:cs typeface="Century Gothic"/>
              </a:rPr>
              <a:t>STOCK</a:t>
            </a:r>
            <a:r>
              <a:rPr sz="1100" b="1" i="1" spc="-1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100" b="1" i="1">
                <a:solidFill>
                  <a:srgbClr val="231F20"/>
                </a:solidFill>
                <a:latin typeface="Century Gothic"/>
                <a:cs typeface="Century Gothic"/>
              </a:rPr>
              <a:t>PROGRAM:</a:t>
            </a:r>
            <a:r>
              <a:rPr sz="1100" b="1" i="1" spc="29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lang="en-US" sz="1100" b="1" i="1" spc="290">
                <a:solidFill>
                  <a:srgbClr val="231F20"/>
                </a:solidFill>
                <a:latin typeface="Century Gothic"/>
                <a:cs typeface="Century Gothic"/>
              </a:rPr>
              <a:t>9</a:t>
            </a:r>
            <a:r>
              <a:rPr sz="1100" b="1" i="1">
                <a:solidFill>
                  <a:srgbClr val="231F20"/>
                </a:solidFill>
                <a:latin typeface="Century Gothic"/>
                <a:cs typeface="Century Gothic"/>
              </a:rPr>
              <a:t>Fabric</a:t>
            </a:r>
            <a:r>
              <a:rPr sz="1100" b="1" i="1" spc="-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sz="1100" b="1" i="1">
                <a:solidFill>
                  <a:srgbClr val="231F20"/>
                </a:solidFill>
                <a:latin typeface="Century Gothic"/>
                <a:cs typeface="Century Gothic"/>
              </a:rPr>
              <a:t>Colors</a:t>
            </a:r>
            <a:r>
              <a:rPr sz="1100" b="1" i="1" spc="-10">
                <a:solidFill>
                  <a:srgbClr val="231F20"/>
                </a:solidFill>
                <a:latin typeface="Century Gothic"/>
                <a:cs typeface="Century Gothic"/>
              </a:rPr>
              <a:t> Available</a:t>
            </a:r>
            <a:endParaRPr sz="11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2691" y="8540133"/>
            <a:ext cx="1097280" cy="685800"/>
            <a:chOff x="1072691" y="8540133"/>
            <a:chExt cx="1097280" cy="685800"/>
          </a:xfrm>
        </p:grpSpPr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011" y="8607146"/>
              <a:ext cx="550204" cy="5502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75866" y="8543308"/>
              <a:ext cx="1090930" cy="679450"/>
            </a:xfrm>
            <a:custGeom>
              <a:avLst/>
              <a:gdLst/>
              <a:ahLst/>
              <a:cxnLst/>
              <a:rect l="l" t="t" r="r" b="b"/>
              <a:pathLst>
                <a:path w="1090930" h="679450">
                  <a:moveTo>
                    <a:pt x="228600" y="0"/>
                  </a:moveTo>
                  <a:lnTo>
                    <a:pt x="182529" y="4644"/>
                  </a:lnTo>
                  <a:lnTo>
                    <a:pt x="139619" y="17964"/>
                  </a:lnTo>
                  <a:lnTo>
                    <a:pt x="100788" y="39041"/>
                  </a:lnTo>
                  <a:lnTo>
                    <a:pt x="66955" y="66955"/>
                  </a:lnTo>
                  <a:lnTo>
                    <a:pt x="39041" y="100788"/>
                  </a:lnTo>
                  <a:lnTo>
                    <a:pt x="17964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0" y="450849"/>
                  </a:lnTo>
                  <a:lnTo>
                    <a:pt x="4644" y="496920"/>
                  </a:lnTo>
                  <a:lnTo>
                    <a:pt x="17964" y="539830"/>
                  </a:lnTo>
                  <a:lnTo>
                    <a:pt x="39041" y="578661"/>
                  </a:lnTo>
                  <a:lnTo>
                    <a:pt x="66955" y="612494"/>
                  </a:lnTo>
                  <a:lnTo>
                    <a:pt x="100788" y="640408"/>
                  </a:lnTo>
                  <a:lnTo>
                    <a:pt x="139619" y="661485"/>
                  </a:lnTo>
                  <a:lnTo>
                    <a:pt x="182529" y="674805"/>
                  </a:lnTo>
                  <a:lnTo>
                    <a:pt x="228600" y="679449"/>
                  </a:lnTo>
                  <a:lnTo>
                    <a:pt x="862330" y="679449"/>
                  </a:lnTo>
                  <a:lnTo>
                    <a:pt x="908400" y="674805"/>
                  </a:lnTo>
                  <a:lnTo>
                    <a:pt x="951310" y="661485"/>
                  </a:lnTo>
                  <a:lnTo>
                    <a:pt x="990141" y="640408"/>
                  </a:lnTo>
                  <a:lnTo>
                    <a:pt x="1023974" y="612494"/>
                  </a:lnTo>
                  <a:lnTo>
                    <a:pt x="1051888" y="578661"/>
                  </a:lnTo>
                  <a:lnTo>
                    <a:pt x="1072965" y="539830"/>
                  </a:lnTo>
                  <a:lnTo>
                    <a:pt x="1086285" y="496920"/>
                  </a:lnTo>
                  <a:lnTo>
                    <a:pt x="1090930" y="450849"/>
                  </a:lnTo>
                  <a:lnTo>
                    <a:pt x="1090930" y="228599"/>
                  </a:lnTo>
                  <a:lnTo>
                    <a:pt x="1086285" y="182529"/>
                  </a:lnTo>
                  <a:lnTo>
                    <a:pt x="1072965" y="139619"/>
                  </a:lnTo>
                  <a:lnTo>
                    <a:pt x="1051888" y="100788"/>
                  </a:lnTo>
                  <a:lnTo>
                    <a:pt x="1023974" y="66955"/>
                  </a:lnTo>
                  <a:lnTo>
                    <a:pt x="990141" y="39041"/>
                  </a:lnTo>
                  <a:lnTo>
                    <a:pt x="951310" y="17964"/>
                  </a:lnTo>
                  <a:lnTo>
                    <a:pt x="908400" y="4644"/>
                  </a:lnTo>
                  <a:lnTo>
                    <a:pt x="862330" y="0"/>
                  </a:lnTo>
                  <a:lnTo>
                    <a:pt x="2286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669913" y="8540137"/>
            <a:ext cx="1097280" cy="685800"/>
            <a:chOff x="5669913" y="8540137"/>
            <a:chExt cx="1097280" cy="685800"/>
          </a:xfrm>
        </p:grpSpPr>
        <p:pic>
          <p:nvPicPr>
            <p:cNvPr id="11" name="object 1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8664" y="8596237"/>
              <a:ext cx="661078" cy="55842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73088" y="8543312"/>
              <a:ext cx="1090930" cy="679450"/>
            </a:xfrm>
            <a:custGeom>
              <a:avLst/>
              <a:gdLst/>
              <a:ahLst/>
              <a:cxnLst/>
              <a:rect l="l" t="t" r="r" b="b"/>
              <a:pathLst>
                <a:path w="1090929" h="679450">
                  <a:moveTo>
                    <a:pt x="228600" y="0"/>
                  </a:moveTo>
                  <a:lnTo>
                    <a:pt x="182529" y="4644"/>
                  </a:lnTo>
                  <a:lnTo>
                    <a:pt x="139619" y="17964"/>
                  </a:lnTo>
                  <a:lnTo>
                    <a:pt x="100788" y="39041"/>
                  </a:lnTo>
                  <a:lnTo>
                    <a:pt x="66955" y="66955"/>
                  </a:lnTo>
                  <a:lnTo>
                    <a:pt x="39041" y="100788"/>
                  </a:lnTo>
                  <a:lnTo>
                    <a:pt x="17964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0" y="450849"/>
                  </a:lnTo>
                  <a:lnTo>
                    <a:pt x="4644" y="496920"/>
                  </a:lnTo>
                  <a:lnTo>
                    <a:pt x="17964" y="539830"/>
                  </a:lnTo>
                  <a:lnTo>
                    <a:pt x="39041" y="578661"/>
                  </a:lnTo>
                  <a:lnTo>
                    <a:pt x="66955" y="612494"/>
                  </a:lnTo>
                  <a:lnTo>
                    <a:pt x="100788" y="640408"/>
                  </a:lnTo>
                  <a:lnTo>
                    <a:pt x="139619" y="661485"/>
                  </a:lnTo>
                  <a:lnTo>
                    <a:pt x="182529" y="674805"/>
                  </a:lnTo>
                  <a:lnTo>
                    <a:pt x="228600" y="679449"/>
                  </a:lnTo>
                  <a:lnTo>
                    <a:pt x="862330" y="679449"/>
                  </a:lnTo>
                  <a:lnTo>
                    <a:pt x="908400" y="674805"/>
                  </a:lnTo>
                  <a:lnTo>
                    <a:pt x="951310" y="661485"/>
                  </a:lnTo>
                  <a:lnTo>
                    <a:pt x="990141" y="640408"/>
                  </a:lnTo>
                  <a:lnTo>
                    <a:pt x="1023974" y="612494"/>
                  </a:lnTo>
                  <a:lnTo>
                    <a:pt x="1051888" y="578661"/>
                  </a:lnTo>
                  <a:lnTo>
                    <a:pt x="1072965" y="539830"/>
                  </a:lnTo>
                  <a:lnTo>
                    <a:pt x="1086285" y="496920"/>
                  </a:lnTo>
                  <a:lnTo>
                    <a:pt x="1090930" y="450849"/>
                  </a:lnTo>
                  <a:lnTo>
                    <a:pt x="1090930" y="228599"/>
                  </a:lnTo>
                  <a:lnTo>
                    <a:pt x="1086285" y="182529"/>
                  </a:lnTo>
                  <a:lnTo>
                    <a:pt x="1072965" y="139619"/>
                  </a:lnTo>
                  <a:lnTo>
                    <a:pt x="1051888" y="100788"/>
                  </a:lnTo>
                  <a:lnTo>
                    <a:pt x="1023974" y="66955"/>
                  </a:lnTo>
                  <a:lnTo>
                    <a:pt x="990141" y="39041"/>
                  </a:lnTo>
                  <a:lnTo>
                    <a:pt x="951310" y="17964"/>
                  </a:lnTo>
                  <a:lnTo>
                    <a:pt x="908400" y="4644"/>
                  </a:lnTo>
                  <a:lnTo>
                    <a:pt x="862330" y="0"/>
                  </a:lnTo>
                  <a:lnTo>
                    <a:pt x="2286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611953" y="8540137"/>
            <a:ext cx="1097280" cy="685800"/>
            <a:chOff x="2611953" y="8540137"/>
            <a:chExt cx="1097280" cy="685800"/>
          </a:xfrm>
        </p:grpSpPr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0431" y="8600808"/>
              <a:ext cx="760315" cy="5627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615128" y="8543312"/>
              <a:ext cx="1090930" cy="679450"/>
            </a:xfrm>
            <a:custGeom>
              <a:avLst/>
              <a:gdLst/>
              <a:ahLst/>
              <a:cxnLst/>
              <a:rect l="l" t="t" r="r" b="b"/>
              <a:pathLst>
                <a:path w="1090929" h="679450">
                  <a:moveTo>
                    <a:pt x="228600" y="0"/>
                  </a:moveTo>
                  <a:lnTo>
                    <a:pt x="182529" y="4644"/>
                  </a:lnTo>
                  <a:lnTo>
                    <a:pt x="139619" y="17964"/>
                  </a:lnTo>
                  <a:lnTo>
                    <a:pt x="100788" y="39041"/>
                  </a:lnTo>
                  <a:lnTo>
                    <a:pt x="66955" y="66955"/>
                  </a:lnTo>
                  <a:lnTo>
                    <a:pt x="39041" y="100788"/>
                  </a:lnTo>
                  <a:lnTo>
                    <a:pt x="17964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0" y="450849"/>
                  </a:lnTo>
                  <a:lnTo>
                    <a:pt x="4644" y="496920"/>
                  </a:lnTo>
                  <a:lnTo>
                    <a:pt x="17964" y="539830"/>
                  </a:lnTo>
                  <a:lnTo>
                    <a:pt x="39041" y="578661"/>
                  </a:lnTo>
                  <a:lnTo>
                    <a:pt x="66955" y="612494"/>
                  </a:lnTo>
                  <a:lnTo>
                    <a:pt x="100788" y="640408"/>
                  </a:lnTo>
                  <a:lnTo>
                    <a:pt x="139619" y="661485"/>
                  </a:lnTo>
                  <a:lnTo>
                    <a:pt x="182529" y="674805"/>
                  </a:lnTo>
                  <a:lnTo>
                    <a:pt x="228600" y="679449"/>
                  </a:lnTo>
                  <a:lnTo>
                    <a:pt x="862330" y="679449"/>
                  </a:lnTo>
                  <a:lnTo>
                    <a:pt x="908400" y="674805"/>
                  </a:lnTo>
                  <a:lnTo>
                    <a:pt x="951310" y="661485"/>
                  </a:lnTo>
                  <a:lnTo>
                    <a:pt x="990141" y="640408"/>
                  </a:lnTo>
                  <a:lnTo>
                    <a:pt x="1023974" y="612494"/>
                  </a:lnTo>
                  <a:lnTo>
                    <a:pt x="1051888" y="578661"/>
                  </a:lnTo>
                  <a:lnTo>
                    <a:pt x="1072965" y="539830"/>
                  </a:lnTo>
                  <a:lnTo>
                    <a:pt x="1086285" y="496920"/>
                  </a:lnTo>
                  <a:lnTo>
                    <a:pt x="1090930" y="450849"/>
                  </a:lnTo>
                  <a:lnTo>
                    <a:pt x="1090930" y="228599"/>
                  </a:lnTo>
                  <a:lnTo>
                    <a:pt x="1086285" y="182529"/>
                  </a:lnTo>
                  <a:lnTo>
                    <a:pt x="1072965" y="139619"/>
                  </a:lnTo>
                  <a:lnTo>
                    <a:pt x="1051888" y="100788"/>
                  </a:lnTo>
                  <a:lnTo>
                    <a:pt x="1023974" y="66955"/>
                  </a:lnTo>
                  <a:lnTo>
                    <a:pt x="990141" y="39041"/>
                  </a:lnTo>
                  <a:lnTo>
                    <a:pt x="951310" y="17964"/>
                  </a:lnTo>
                  <a:lnTo>
                    <a:pt x="908400" y="4644"/>
                  </a:lnTo>
                  <a:lnTo>
                    <a:pt x="862330" y="0"/>
                  </a:lnTo>
                  <a:lnTo>
                    <a:pt x="2286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139352" y="8540137"/>
            <a:ext cx="1097280" cy="685800"/>
            <a:chOff x="4139352" y="8540137"/>
            <a:chExt cx="1097280" cy="685800"/>
          </a:xfrm>
        </p:grpSpPr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7999" y="8583294"/>
              <a:ext cx="731519" cy="5875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42527" y="8543312"/>
              <a:ext cx="1090930" cy="679450"/>
            </a:xfrm>
            <a:custGeom>
              <a:avLst/>
              <a:gdLst/>
              <a:ahLst/>
              <a:cxnLst/>
              <a:rect l="l" t="t" r="r" b="b"/>
              <a:pathLst>
                <a:path w="1090929" h="679450">
                  <a:moveTo>
                    <a:pt x="228600" y="0"/>
                  </a:moveTo>
                  <a:lnTo>
                    <a:pt x="182529" y="4644"/>
                  </a:lnTo>
                  <a:lnTo>
                    <a:pt x="139619" y="17964"/>
                  </a:lnTo>
                  <a:lnTo>
                    <a:pt x="100788" y="39041"/>
                  </a:lnTo>
                  <a:lnTo>
                    <a:pt x="66955" y="66955"/>
                  </a:lnTo>
                  <a:lnTo>
                    <a:pt x="39041" y="100788"/>
                  </a:lnTo>
                  <a:lnTo>
                    <a:pt x="17964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0" y="450849"/>
                  </a:lnTo>
                  <a:lnTo>
                    <a:pt x="4644" y="496920"/>
                  </a:lnTo>
                  <a:lnTo>
                    <a:pt x="17964" y="539830"/>
                  </a:lnTo>
                  <a:lnTo>
                    <a:pt x="39041" y="578661"/>
                  </a:lnTo>
                  <a:lnTo>
                    <a:pt x="66955" y="612494"/>
                  </a:lnTo>
                  <a:lnTo>
                    <a:pt x="100788" y="640408"/>
                  </a:lnTo>
                  <a:lnTo>
                    <a:pt x="139619" y="661485"/>
                  </a:lnTo>
                  <a:lnTo>
                    <a:pt x="182529" y="674805"/>
                  </a:lnTo>
                  <a:lnTo>
                    <a:pt x="228600" y="679449"/>
                  </a:lnTo>
                  <a:lnTo>
                    <a:pt x="862330" y="679449"/>
                  </a:lnTo>
                  <a:lnTo>
                    <a:pt x="908400" y="674805"/>
                  </a:lnTo>
                  <a:lnTo>
                    <a:pt x="951310" y="661485"/>
                  </a:lnTo>
                  <a:lnTo>
                    <a:pt x="990141" y="640408"/>
                  </a:lnTo>
                  <a:lnTo>
                    <a:pt x="1023974" y="612494"/>
                  </a:lnTo>
                  <a:lnTo>
                    <a:pt x="1051888" y="578661"/>
                  </a:lnTo>
                  <a:lnTo>
                    <a:pt x="1072965" y="539830"/>
                  </a:lnTo>
                  <a:lnTo>
                    <a:pt x="1086285" y="496920"/>
                  </a:lnTo>
                  <a:lnTo>
                    <a:pt x="1090930" y="450849"/>
                  </a:lnTo>
                  <a:lnTo>
                    <a:pt x="1090930" y="228599"/>
                  </a:lnTo>
                  <a:lnTo>
                    <a:pt x="1086285" y="182529"/>
                  </a:lnTo>
                  <a:lnTo>
                    <a:pt x="1072965" y="139619"/>
                  </a:lnTo>
                  <a:lnTo>
                    <a:pt x="1051888" y="100788"/>
                  </a:lnTo>
                  <a:lnTo>
                    <a:pt x="1023974" y="66955"/>
                  </a:lnTo>
                  <a:lnTo>
                    <a:pt x="990141" y="39041"/>
                  </a:lnTo>
                  <a:lnTo>
                    <a:pt x="951310" y="17964"/>
                  </a:lnTo>
                  <a:lnTo>
                    <a:pt x="908400" y="4644"/>
                  </a:lnTo>
                  <a:lnTo>
                    <a:pt x="862330" y="0"/>
                  </a:lnTo>
                  <a:lnTo>
                    <a:pt x="228600" y="0"/>
                  </a:lnTo>
                  <a:close/>
                </a:path>
              </a:pathLst>
            </a:custGeom>
            <a:ln w="63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37996" y="8449182"/>
            <a:ext cx="5956935" cy="1031875"/>
          </a:xfrm>
          <a:prstGeom prst="rect">
            <a:avLst/>
          </a:prstGeom>
          <a:ln w="635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234315">
              <a:lnSpc>
                <a:spcPct val="100000"/>
              </a:lnSpc>
              <a:tabLst>
                <a:tab pos="1854200" algn="l"/>
                <a:tab pos="3275329" algn="l"/>
                <a:tab pos="4770120" algn="l"/>
              </a:tabLst>
            </a:pPr>
            <a:r>
              <a:rPr sz="900">
                <a:solidFill>
                  <a:srgbClr val="231F20"/>
                </a:solidFill>
                <a:latin typeface="Century Gothic"/>
                <a:cs typeface="Century Gothic"/>
              </a:rPr>
              <a:t>All-weather </a:t>
            </a:r>
            <a:r>
              <a:rPr sz="900" spc="-10">
                <a:solidFill>
                  <a:srgbClr val="231F20"/>
                </a:solidFill>
                <a:latin typeface="Century Gothic"/>
                <a:cs typeface="Century Gothic"/>
              </a:rPr>
              <a:t>fabric</a:t>
            </a:r>
            <a:r>
              <a:rPr sz="900">
                <a:solidFill>
                  <a:srgbClr val="231F20"/>
                </a:solidFill>
                <a:latin typeface="Century Gothic"/>
                <a:cs typeface="Century Gothic"/>
              </a:rPr>
              <a:t>	Stain-</a:t>
            </a:r>
            <a:r>
              <a:rPr sz="900" spc="-10">
                <a:solidFill>
                  <a:srgbClr val="231F20"/>
                </a:solidFill>
                <a:latin typeface="Century Gothic"/>
                <a:cs typeface="Century Gothic"/>
              </a:rPr>
              <a:t>resistant</a:t>
            </a:r>
            <a:r>
              <a:rPr sz="900">
                <a:solidFill>
                  <a:srgbClr val="231F20"/>
                </a:solidFill>
                <a:latin typeface="Century Gothic"/>
                <a:cs typeface="Century Gothic"/>
              </a:rPr>
              <a:t>	Bleach</a:t>
            </a:r>
            <a:r>
              <a:rPr sz="900" spc="-10">
                <a:solidFill>
                  <a:srgbClr val="231F20"/>
                </a:solidFill>
                <a:latin typeface="Century Gothic"/>
                <a:cs typeface="Century Gothic"/>
              </a:rPr>
              <a:t> cleanable</a:t>
            </a:r>
            <a:r>
              <a:rPr sz="900">
                <a:solidFill>
                  <a:srgbClr val="231F20"/>
                </a:solidFill>
                <a:latin typeface="Century Gothic"/>
                <a:cs typeface="Century Gothic"/>
              </a:rPr>
              <a:t>	Soft &amp; </a:t>
            </a:r>
            <a:r>
              <a:rPr sz="900" spc="-10">
                <a:solidFill>
                  <a:srgbClr val="231F20"/>
                </a:solidFill>
                <a:latin typeface="Century Gothic"/>
                <a:cs typeface="Century Gothic"/>
              </a:rPr>
              <a:t>breathable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44" y="1861362"/>
            <a:ext cx="1888056" cy="118872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468636" y="3090354"/>
            <a:ext cx="85090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71450" marR="5080" indent="-15938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BLENDED</a:t>
            </a:r>
            <a:r>
              <a:rPr sz="900" spc="-3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GREY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15243071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66665" y="4744402"/>
            <a:ext cx="143002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61009" marR="5080" indent="-44894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SPECIALTY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TOASTED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GREY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13737032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48" y="3520440"/>
            <a:ext cx="1888058" cy="118872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435" y="5233600"/>
            <a:ext cx="1888055" cy="118872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5352880" y="6463556"/>
            <a:ext cx="121221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52425" marR="5080" indent="-34036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SOLID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NAUTICAL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BLUE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13750489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60588" y="6479816"/>
            <a:ext cx="151066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1015" marR="5080" indent="-48895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SPECIALTY SUMATRAN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BLUE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13751004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496" y="5221911"/>
            <a:ext cx="1888058" cy="118872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207305" y="6456426"/>
            <a:ext cx="138938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40690" marR="5080" indent="-42862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SPECIALTY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KASHMIR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BLUE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13737086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48" y="5228050"/>
            <a:ext cx="1888020" cy="118872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876" y="3515689"/>
            <a:ext cx="1888055" cy="1188720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5547170" y="4747178"/>
            <a:ext cx="988060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40029" marR="5080" indent="-22796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BLENDED</a:t>
            </a:r>
            <a:r>
              <a:rPr sz="900" spc="-3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CELESTE 13737813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40662" y="3084057"/>
            <a:ext cx="71310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02870" marR="5080" indent="-9080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SOLID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PEARL 13737324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78" y="1849140"/>
            <a:ext cx="1888053" cy="1188720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3432834" y="4744402"/>
            <a:ext cx="92265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7645" marR="5080" indent="-195580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TEXTURED</a:t>
            </a:r>
            <a:r>
              <a:rPr sz="900" spc="-3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SILVER 13737033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445" y="3517145"/>
            <a:ext cx="1888045" cy="1188720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5326289" y="3113048"/>
            <a:ext cx="1320165" cy="2895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06400" marR="5080" indent="-394335">
              <a:lnSpc>
                <a:spcPts val="1000"/>
              </a:lnSpc>
              <a:spcBef>
                <a:spcPts val="20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SPECIALTY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SANDWOOD 13751031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513" y="1853058"/>
            <a:ext cx="1888058" cy="1188720"/>
          </a:xfrm>
          <a:prstGeom prst="rect">
            <a:avLst/>
          </a:prstGeom>
        </p:spPr>
      </p:pic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A64C1A03-5A8C-C505-F402-F87E739CE0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ED5980-234B-138B-2DF7-4DB4B1C2A7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37FC6-4522-BF5F-F097-8E74D805CA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772400" cy="54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43C74-B89E-0D53-0F1B-E36AC3E094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46" y="6333532"/>
            <a:ext cx="2653057" cy="2493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CFF05-446F-67B6-DF6F-BE91585BD1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840" y="4291584"/>
            <a:ext cx="4175560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49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2400" y="0"/>
                </a:moveTo>
                <a:lnTo>
                  <a:pt x="0" y="0"/>
                </a:lnTo>
                <a:lnTo>
                  <a:pt x="0" y="10058400"/>
                </a:lnTo>
                <a:lnTo>
                  <a:pt x="7772400" y="10058400"/>
                </a:lnTo>
                <a:lnTo>
                  <a:pt x="7772400" y="0"/>
                </a:lnTo>
                <a:close/>
              </a:path>
            </a:pathLst>
          </a:custGeom>
          <a:solidFill>
            <a:srgbClr val="556777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2679" y="1977840"/>
            <a:ext cx="3543300" cy="657860"/>
          </a:xfrm>
          <a:custGeom>
            <a:avLst/>
            <a:gdLst/>
            <a:ahLst/>
            <a:cxnLst/>
            <a:rect l="l" t="t" r="r" b="b"/>
            <a:pathLst>
              <a:path w="3543300" h="657860">
                <a:moveTo>
                  <a:pt x="315988" y="0"/>
                </a:moveTo>
                <a:lnTo>
                  <a:pt x="266773" y="3275"/>
                </a:lnTo>
                <a:lnTo>
                  <a:pt x="220643" y="12895"/>
                </a:lnTo>
                <a:lnTo>
                  <a:pt x="177936" y="28551"/>
                </a:lnTo>
                <a:lnTo>
                  <a:pt x="138988" y="49931"/>
                </a:lnTo>
                <a:lnTo>
                  <a:pt x="104139" y="76726"/>
                </a:lnTo>
                <a:lnTo>
                  <a:pt x="73725" y="108626"/>
                </a:lnTo>
                <a:lnTo>
                  <a:pt x="48084" y="145321"/>
                </a:lnTo>
                <a:lnTo>
                  <a:pt x="27553" y="186502"/>
                </a:lnTo>
                <a:lnTo>
                  <a:pt x="12471" y="231858"/>
                </a:lnTo>
                <a:lnTo>
                  <a:pt x="3174" y="281080"/>
                </a:lnTo>
                <a:lnTo>
                  <a:pt x="0" y="333857"/>
                </a:lnTo>
                <a:lnTo>
                  <a:pt x="3075" y="387473"/>
                </a:lnTo>
                <a:lnTo>
                  <a:pt x="12112" y="436698"/>
                </a:lnTo>
                <a:lnTo>
                  <a:pt x="26829" y="481381"/>
                </a:lnTo>
                <a:lnTo>
                  <a:pt x="46942" y="521373"/>
                </a:lnTo>
                <a:lnTo>
                  <a:pt x="72170" y="556521"/>
                </a:lnTo>
                <a:lnTo>
                  <a:pt x="102230" y="586675"/>
                </a:lnTo>
                <a:lnTo>
                  <a:pt x="136838" y="611684"/>
                </a:lnTo>
                <a:lnTo>
                  <a:pt x="175713" y="631399"/>
                </a:lnTo>
                <a:lnTo>
                  <a:pt x="218572" y="645667"/>
                </a:lnTo>
                <a:lnTo>
                  <a:pt x="265133" y="654339"/>
                </a:lnTo>
                <a:lnTo>
                  <a:pt x="315112" y="657263"/>
                </a:lnTo>
                <a:lnTo>
                  <a:pt x="367102" y="652564"/>
                </a:lnTo>
                <a:lnTo>
                  <a:pt x="409935" y="639906"/>
                </a:lnTo>
                <a:lnTo>
                  <a:pt x="418636" y="635520"/>
                </a:lnTo>
                <a:lnTo>
                  <a:pt x="339966" y="635520"/>
                </a:lnTo>
                <a:lnTo>
                  <a:pt x="300104" y="630323"/>
                </a:lnTo>
                <a:lnTo>
                  <a:pt x="236155" y="591934"/>
                </a:lnTo>
                <a:lnTo>
                  <a:pt x="211772" y="560942"/>
                </a:lnTo>
                <a:lnTo>
                  <a:pt x="192184" y="523461"/>
                </a:lnTo>
                <a:lnTo>
                  <a:pt x="177242" y="480591"/>
                </a:lnTo>
                <a:lnTo>
                  <a:pt x="166778" y="433406"/>
                </a:lnTo>
                <a:lnTo>
                  <a:pt x="160624" y="382977"/>
                </a:lnTo>
                <a:lnTo>
                  <a:pt x="158610" y="330377"/>
                </a:lnTo>
                <a:lnTo>
                  <a:pt x="160490" y="278275"/>
                </a:lnTo>
                <a:lnTo>
                  <a:pt x="166288" y="227949"/>
                </a:lnTo>
                <a:lnTo>
                  <a:pt x="176241" y="180562"/>
                </a:lnTo>
                <a:lnTo>
                  <a:pt x="190585" y="137276"/>
                </a:lnTo>
                <a:lnTo>
                  <a:pt x="209558" y="99254"/>
                </a:lnTo>
                <a:lnTo>
                  <a:pt x="233397" y="67659"/>
                </a:lnTo>
                <a:lnTo>
                  <a:pt x="296617" y="28394"/>
                </a:lnTo>
                <a:lnTo>
                  <a:pt x="336473" y="23050"/>
                </a:lnTo>
                <a:lnTo>
                  <a:pt x="423127" y="23050"/>
                </a:lnTo>
                <a:lnTo>
                  <a:pt x="412664" y="17686"/>
                </a:lnTo>
                <a:lnTo>
                  <a:pt x="369190" y="4820"/>
                </a:lnTo>
                <a:lnTo>
                  <a:pt x="315988" y="0"/>
                </a:lnTo>
                <a:close/>
              </a:path>
              <a:path w="3543300" h="657860">
                <a:moveTo>
                  <a:pt x="538935" y="591934"/>
                </a:moveTo>
                <a:lnTo>
                  <a:pt x="498652" y="591934"/>
                </a:lnTo>
                <a:lnTo>
                  <a:pt x="506899" y="594995"/>
                </a:lnTo>
                <a:lnTo>
                  <a:pt x="512983" y="604524"/>
                </a:lnTo>
                <a:lnTo>
                  <a:pt x="517349" y="620928"/>
                </a:lnTo>
                <a:lnTo>
                  <a:pt x="520446" y="644613"/>
                </a:lnTo>
                <a:lnTo>
                  <a:pt x="540880" y="644613"/>
                </a:lnTo>
                <a:lnTo>
                  <a:pt x="539232" y="605364"/>
                </a:lnTo>
                <a:lnTo>
                  <a:pt x="538935" y="591934"/>
                </a:lnTo>
                <a:close/>
              </a:path>
              <a:path w="3543300" h="657860">
                <a:moveTo>
                  <a:pt x="537400" y="419696"/>
                </a:moveTo>
                <a:lnTo>
                  <a:pt x="516521" y="419696"/>
                </a:lnTo>
                <a:lnTo>
                  <a:pt x="509309" y="478446"/>
                </a:lnTo>
                <a:lnTo>
                  <a:pt x="498051" y="525333"/>
                </a:lnTo>
                <a:lnTo>
                  <a:pt x="479679" y="562570"/>
                </a:lnTo>
                <a:lnTo>
                  <a:pt x="451129" y="592366"/>
                </a:lnTo>
                <a:lnTo>
                  <a:pt x="399472" y="624730"/>
                </a:lnTo>
                <a:lnTo>
                  <a:pt x="339966" y="635520"/>
                </a:lnTo>
                <a:lnTo>
                  <a:pt x="418636" y="635520"/>
                </a:lnTo>
                <a:lnTo>
                  <a:pt x="446555" y="621446"/>
                </a:lnTo>
                <a:lnTo>
                  <a:pt x="479907" y="599338"/>
                </a:lnTo>
                <a:lnTo>
                  <a:pt x="487311" y="594537"/>
                </a:lnTo>
                <a:lnTo>
                  <a:pt x="493420" y="591934"/>
                </a:lnTo>
                <a:lnTo>
                  <a:pt x="538935" y="591934"/>
                </a:lnTo>
                <a:lnTo>
                  <a:pt x="538156" y="556521"/>
                </a:lnTo>
                <a:lnTo>
                  <a:pt x="537576" y="495972"/>
                </a:lnTo>
                <a:lnTo>
                  <a:pt x="537400" y="419696"/>
                </a:lnTo>
                <a:close/>
              </a:path>
              <a:path w="3543300" h="657860">
                <a:moveTo>
                  <a:pt x="423127" y="23050"/>
                </a:moveTo>
                <a:lnTo>
                  <a:pt x="336473" y="23050"/>
                </a:lnTo>
                <a:lnTo>
                  <a:pt x="367790" y="25883"/>
                </a:lnTo>
                <a:lnTo>
                  <a:pt x="397675" y="34272"/>
                </a:lnTo>
                <a:lnTo>
                  <a:pt x="449389" y="67068"/>
                </a:lnTo>
                <a:lnTo>
                  <a:pt x="478027" y="96266"/>
                </a:lnTo>
                <a:lnTo>
                  <a:pt x="496690" y="130938"/>
                </a:lnTo>
                <a:lnTo>
                  <a:pt x="508486" y="174108"/>
                </a:lnTo>
                <a:lnTo>
                  <a:pt x="516521" y="228803"/>
                </a:lnTo>
                <a:lnTo>
                  <a:pt x="537400" y="228803"/>
                </a:lnTo>
                <a:lnTo>
                  <a:pt x="537576" y="155504"/>
                </a:lnTo>
                <a:lnTo>
                  <a:pt x="538176" y="96266"/>
                </a:lnTo>
                <a:lnTo>
                  <a:pt x="538877" y="65824"/>
                </a:lnTo>
                <a:lnTo>
                  <a:pt x="492544" y="65824"/>
                </a:lnTo>
                <a:lnTo>
                  <a:pt x="486448" y="63207"/>
                </a:lnTo>
                <a:lnTo>
                  <a:pt x="479907" y="57975"/>
                </a:lnTo>
                <a:lnTo>
                  <a:pt x="448780" y="36202"/>
                </a:lnTo>
                <a:lnTo>
                  <a:pt x="423127" y="23050"/>
                </a:lnTo>
                <a:close/>
              </a:path>
              <a:path w="3543300" h="657860">
                <a:moveTo>
                  <a:pt x="540880" y="12636"/>
                </a:moveTo>
                <a:lnTo>
                  <a:pt x="520446" y="12636"/>
                </a:lnTo>
                <a:lnTo>
                  <a:pt x="517145" y="36393"/>
                </a:lnTo>
                <a:lnTo>
                  <a:pt x="512329" y="52960"/>
                </a:lnTo>
                <a:lnTo>
                  <a:pt x="505795" y="62662"/>
                </a:lnTo>
                <a:lnTo>
                  <a:pt x="497344" y="65824"/>
                </a:lnTo>
                <a:lnTo>
                  <a:pt x="538877" y="65824"/>
                </a:lnTo>
                <a:lnTo>
                  <a:pt x="539253" y="49931"/>
                </a:lnTo>
                <a:lnTo>
                  <a:pt x="540880" y="12636"/>
                </a:lnTo>
                <a:close/>
              </a:path>
              <a:path w="3543300" h="657860">
                <a:moveTo>
                  <a:pt x="945845" y="0"/>
                </a:moveTo>
                <a:lnTo>
                  <a:pt x="896627" y="3275"/>
                </a:lnTo>
                <a:lnTo>
                  <a:pt x="850495" y="12895"/>
                </a:lnTo>
                <a:lnTo>
                  <a:pt x="807787" y="28551"/>
                </a:lnTo>
                <a:lnTo>
                  <a:pt x="768839" y="49931"/>
                </a:lnTo>
                <a:lnTo>
                  <a:pt x="733990" y="76726"/>
                </a:lnTo>
                <a:lnTo>
                  <a:pt x="703577" y="108626"/>
                </a:lnTo>
                <a:lnTo>
                  <a:pt x="677937" y="145321"/>
                </a:lnTo>
                <a:lnTo>
                  <a:pt x="657408" y="186502"/>
                </a:lnTo>
                <a:lnTo>
                  <a:pt x="642326" y="231858"/>
                </a:lnTo>
                <a:lnTo>
                  <a:pt x="633030" y="281080"/>
                </a:lnTo>
                <a:lnTo>
                  <a:pt x="629856" y="333857"/>
                </a:lnTo>
                <a:lnTo>
                  <a:pt x="632931" y="387473"/>
                </a:lnTo>
                <a:lnTo>
                  <a:pt x="641967" y="436698"/>
                </a:lnTo>
                <a:lnTo>
                  <a:pt x="656683" y="481381"/>
                </a:lnTo>
                <a:lnTo>
                  <a:pt x="676796" y="521373"/>
                </a:lnTo>
                <a:lnTo>
                  <a:pt x="702022" y="556521"/>
                </a:lnTo>
                <a:lnTo>
                  <a:pt x="732081" y="586675"/>
                </a:lnTo>
                <a:lnTo>
                  <a:pt x="766689" y="611684"/>
                </a:lnTo>
                <a:lnTo>
                  <a:pt x="805564" y="631399"/>
                </a:lnTo>
                <a:lnTo>
                  <a:pt x="848424" y="645667"/>
                </a:lnTo>
                <a:lnTo>
                  <a:pt x="894986" y="654339"/>
                </a:lnTo>
                <a:lnTo>
                  <a:pt x="944968" y="657263"/>
                </a:lnTo>
                <a:lnTo>
                  <a:pt x="994089" y="653987"/>
                </a:lnTo>
                <a:lnTo>
                  <a:pt x="1040162" y="644366"/>
                </a:lnTo>
                <a:lnTo>
                  <a:pt x="1048834" y="641184"/>
                </a:lnTo>
                <a:lnTo>
                  <a:pt x="948461" y="641184"/>
                </a:lnTo>
                <a:lnTo>
                  <a:pt x="914099" y="635625"/>
                </a:lnTo>
                <a:lnTo>
                  <a:pt x="853143" y="592955"/>
                </a:lnTo>
                <a:lnTo>
                  <a:pt x="827917" y="557052"/>
                </a:lnTo>
                <a:lnTo>
                  <a:pt x="807106" y="512239"/>
                </a:lnTo>
                <a:lnTo>
                  <a:pt x="791393" y="459121"/>
                </a:lnTo>
                <a:lnTo>
                  <a:pt x="781463" y="398299"/>
                </a:lnTo>
                <a:lnTo>
                  <a:pt x="778002" y="330377"/>
                </a:lnTo>
                <a:lnTo>
                  <a:pt x="780950" y="263804"/>
                </a:lnTo>
                <a:lnTo>
                  <a:pt x="789575" y="203290"/>
                </a:lnTo>
                <a:lnTo>
                  <a:pt x="803543" y="149704"/>
                </a:lnTo>
                <a:lnTo>
                  <a:pt x="822523" y="103914"/>
                </a:lnTo>
                <a:lnTo>
                  <a:pt x="846183" y="66788"/>
                </a:lnTo>
                <a:lnTo>
                  <a:pt x="874190" y="39194"/>
                </a:lnTo>
                <a:lnTo>
                  <a:pt x="941920" y="16078"/>
                </a:lnTo>
                <a:lnTo>
                  <a:pt x="1055689" y="16078"/>
                </a:lnTo>
                <a:lnTo>
                  <a:pt x="1042232" y="11595"/>
                </a:lnTo>
                <a:lnTo>
                  <a:pt x="995730" y="2923"/>
                </a:lnTo>
                <a:lnTo>
                  <a:pt x="945845" y="0"/>
                </a:lnTo>
                <a:close/>
              </a:path>
              <a:path w="3543300" h="657860">
                <a:moveTo>
                  <a:pt x="1055689" y="16078"/>
                </a:moveTo>
                <a:lnTo>
                  <a:pt x="941920" y="16078"/>
                </a:lnTo>
                <a:lnTo>
                  <a:pt x="976425" y="21637"/>
                </a:lnTo>
                <a:lnTo>
                  <a:pt x="1008532" y="37913"/>
                </a:lnTo>
                <a:lnTo>
                  <a:pt x="1037565" y="64303"/>
                </a:lnTo>
                <a:lnTo>
                  <a:pt x="1062842" y="100206"/>
                </a:lnTo>
                <a:lnTo>
                  <a:pt x="1083685" y="145017"/>
                </a:lnTo>
                <a:lnTo>
                  <a:pt x="1099413" y="198136"/>
                </a:lnTo>
                <a:lnTo>
                  <a:pt x="1109349" y="258959"/>
                </a:lnTo>
                <a:lnTo>
                  <a:pt x="1112812" y="326885"/>
                </a:lnTo>
                <a:lnTo>
                  <a:pt x="1109844" y="393458"/>
                </a:lnTo>
                <a:lnTo>
                  <a:pt x="1101171" y="453972"/>
                </a:lnTo>
                <a:lnTo>
                  <a:pt x="1087134" y="507558"/>
                </a:lnTo>
                <a:lnTo>
                  <a:pt x="1068074" y="553348"/>
                </a:lnTo>
                <a:lnTo>
                  <a:pt x="1044335" y="590474"/>
                </a:lnTo>
                <a:lnTo>
                  <a:pt x="1016258" y="618068"/>
                </a:lnTo>
                <a:lnTo>
                  <a:pt x="948461" y="641184"/>
                </a:lnTo>
                <a:lnTo>
                  <a:pt x="1048834" y="641184"/>
                </a:lnTo>
                <a:lnTo>
                  <a:pt x="1121787" y="607328"/>
                </a:lnTo>
                <a:lnTo>
                  <a:pt x="1156653" y="580531"/>
                </a:lnTo>
                <a:lnTo>
                  <a:pt x="1187097" y="548629"/>
                </a:lnTo>
                <a:lnTo>
                  <a:pt x="1212776" y="511932"/>
                </a:lnTo>
                <a:lnTo>
                  <a:pt x="1233346" y="470750"/>
                </a:lnTo>
                <a:lnTo>
                  <a:pt x="1248463" y="425392"/>
                </a:lnTo>
                <a:lnTo>
                  <a:pt x="1257786" y="376170"/>
                </a:lnTo>
                <a:lnTo>
                  <a:pt x="1260970" y="323392"/>
                </a:lnTo>
                <a:lnTo>
                  <a:pt x="1257885" y="269780"/>
                </a:lnTo>
                <a:lnTo>
                  <a:pt x="1248822" y="220557"/>
                </a:lnTo>
                <a:lnTo>
                  <a:pt x="1234070" y="175876"/>
                </a:lnTo>
                <a:lnTo>
                  <a:pt x="1213917" y="135886"/>
                </a:lnTo>
                <a:lnTo>
                  <a:pt x="1188652" y="100739"/>
                </a:lnTo>
                <a:lnTo>
                  <a:pt x="1158562" y="70586"/>
                </a:lnTo>
                <a:lnTo>
                  <a:pt x="1123937" y="45577"/>
                </a:lnTo>
                <a:lnTo>
                  <a:pt x="1085064" y="25863"/>
                </a:lnTo>
                <a:lnTo>
                  <a:pt x="1055689" y="16078"/>
                </a:lnTo>
                <a:close/>
              </a:path>
              <a:path w="3543300" h="657860">
                <a:moveTo>
                  <a:pt x="1268425" y="12636"/>
                </a:moveTo>
                <a:lnTo>
                  <a:pt x="1268425" y="30454"/>
                </a:lnTo>
                <a:lnTo>
                  <a:pt x="1282176" y="33739"/>
                </a:lnTo>
                <a:lnTo>
                  <a:pt x="1296703" y="43316"/>
                </a:lnTo>
                <a:lnTo>
                  <a:pt x="1311146" y="60736"/>
                </a:lnTo>
                <a:lnTo>
                  <a:pt x="1324648" y="87553"/>
                </a:lnTo>
                <a:lnTo>
                  <a:pt x="1552168" y="646366"/>
                </a:lnTo>
                <a:lnTo>
                  <a:pt x="1567146" y="645787"/>
                </a:lnTo>
                <a:lnTo>
                  <a:pt x="1575023" y="645607"/>
                </a:lnTo>
                <a:lnTo>
                  <a:pt x="1614361" y="645541"/>
                </a:lnTo>
                <a:lnTo>
                  <a:pt x="1666315" y="505142"/>
                </a:lnTo>
                <a:lnTo>
                  <a:pt x="1645437" y="505142"/>
                </a:lnTo>
                <a:lnTo>
                  <a:pt x="1487652" y="105435"/>
                </a:lnTo>
                <a:lnTo>
                  <a:pt x="1483078" y="92762"/>
                </a:lnTo>
                <a:lnTo>
                  <a:pt x="1479811" y="81564"/>
                </a:lnTo>
                <a:lnTo>
                  <a:pt x="1477853" y="71840"/>
                </a:lnTo>
                <a:lnTo>
                  <a:pt x="1477200" y="63588"/>
                </a:lnTo>
                <a:lnTo>
                  <a:pt x="1481183" y="47808"/>
                </a:lnTo>
                <a:lnTo>
                  <a:pt x="1493051" y="38034"/>
                </a:lnTo>
                <a:lnTo>
                  <a:pt x="1512685" y="32754"/>
                </a:lnTo>
                <a:lnTo>
                  <a:pt x="1539963" y="30454"/>
                </a:lnTo>
                <a:lnTo>
                  <a:pt x="1539963" y="15201"/>
                </a:lnTo>
                <a:lnTo>
                  <a:pt x="1404416" y="15201"/>
                </a:lnTo>
                <a:lnTo>
                  <a:pt x="1331353" y="14571"/>
                </a:lnTo>
                <a:lnTo>
                  <a:pt x="1297824" y="13771"/>
                </a:lnTo>
                <a:lnTo>
                  <a:pt x="1268425" y="12636"/>
                </a:lnTo>
                <a:close/>
              </a:path>
              <a:path w="3543300" h="657860">
                <a:moveTo>
                  <a:pt x="1614361" y="645541"/>
                </a:moveTo>
                <a:lnTo>
                  <a:pt x="1583105" y="645541"/>
                </a:lnTo>
                <a:lnTo>
                  <a:pt x="1591008" y="645607"/>
                </a:lnTo>
                <a:lnTo>
                  <a:pt x="1598909" y="645787"/>
                </a:lnTo>
                <a:lnTo>
                  <a:pt x="1614055" y="646366"/>
                </a:lnTo>
                <a:lnTo>
                  <a:pt x="1614361" y="645541"/>
                </a:lnTo>
                <a:close/>
              </a:path>
              <a:path w="3543300" h="657860">
                <a:moveTo>
                  <a:pt x="1705140" y="12636"/>
                </a:moveTo>
                <a:lnTo>
                  <a:pt x="1705140" y="30454"/>
                </a:lnTo>
                <a:lnTo>
                  <a:pt x="1736897" y="34983"/>
                </a:lnTo>
                <a:lnTo>
                  <a:pt x="1760440" y="47399"/>
                </a:lnTo>
                <a:lnTo>
                  <a:pt x="1775075" y="68887"/>
                </a:lnTo>
                <a:lnTo>
                  <a:pt x="1780108" y="100634"/>
                </a:lnTo>
                <a:lnTo>
                  <a:pt x="1778616" y="122247"/>
                </a:lnTo>
                <a:lnTo>
                  <a:pt x="1774059" y="147332"/>
                </a:lnTo>
                <a:lnTo>
                  <a:pt x="1766317" y="176094"/>
                </a:lnTo>
                <a:lnTo>
                  <a:pt x="1755266" y="208737"/>
                </a:lnTo>
                <a:lnTo>
                  <a:pt x="1645437" y="505142"/>
                </a:lnTo>
                <a:lnTo>
                  <a:pt x="1666315" y="505142"/>
                </a:lnTo>
                <a:lnTo>
                  <a:pt x="1802777" y="136372"/>
                </a:lnTo>
                <a:lnTo>
                  <a:pt x="1822007" y="93099"/>
                </a:lnTo>
                <a:lnTo>
                  <a:pt x="1864071" y="41859"/>
                </a:lnTo>
                <a:lnTo>
                  <a:pt x="1884286" y="30454"/>
                </a:lnTo>
                <a:lnTo>
                  <a:pt x="1884286" y="15252"/>
                </a:lnTo>
                <a:lnTo>
                  <a:pt x="1816290" y="15252"/>
                </a:lnTo>
                <a:lnTo>
                  <a:pt x="1788934" y="15088"/>
                </a:lnTo>
                <a:lnTo>
                  <a:pt x="1761863" y="14597"/>
                </a:lnTo>
                <a:lnTo>
                  <a:pt x="1705140" y="12636"/>
                </a:lnTo>
                <a:close/>
              </a:path>
              <a:path w="3543300" h="657860">
                <a:moveTo>
                  <a:pt x="1884286" y="12636"/>
                </a:moveTo>
                <a:lnTo>
                  <a:pt x="1869795" y="13779"/>
                </a:lnTo>
                <a:lnTo>
                  <a:pt x="1853388" y="14597"/>
                </a:lnTo>
                <a:lnTo>
                  <a:pt x="1835431" y="15088"/>
                </a:lnTo>
                <a:lnTo>
                  <a:pt x="1816290" y="15252"/>
                </a:lnTo>
                <a:lnTo>
                  <a:pt x="1884286" y="15252"/>
                </a:lnTo>
                <a:lnTo>
                  <a:pt x="1884286" y="12636"/>
                </a:lnTo>
                <a:close/>
              </a:path>
              <a:path w="3543300" h="657860">
                <a:moveTo>
                  <a:pt x="1539963" y="12636"/>
                </a:moveTo>
                <a:lnTo>
                  <a:pt x="1514184" y="13771"/>
                </a:lnTo>
                <a:lnTo>
                  <a:pt x="1481829" y="14571"/>
                </a:lnTo>
                <a:lnTo>
                  <a:pt x="1404416" y="15201"/>
                </a:lnTo>
                <a:lnTo>
                  <a:pt x="1539963" y="15201"/>
                </a:lnTo>
                <a:lnTo>
                  <a:pt x="1539963" y="12636"/>
                </a:lnTo>
                <a:close/>
              </a:path>
              <a:path w="3543300" h="657860">
                <a:moveTo>
                  <a:pt x="1905698" y="12636"/>
                </a:moveTo>
                <a:lnTo>
                  <a:pt x="1905698" y="30454"/>
                </a:lnTo>
                <a:lnTo>
                  <a:pt x="1939837" y="34412"/>
                </a:lnTo>
                <a:lnTo>
                  <a:pt x="1960125" y="45442"/>
                </a:lnTo>
                <a:lnTo>
                  <a:pt x="1969872" y="68161"/>
                </a:lnTo>
                <a:lnTo>
                  <a:pt x="1972386" y="107188"/>
                </a:lnTo>
                <a:lnTo>
                  <a:pt x="1972386" y="550075"/>
                </a:lnTo>
                <a:lnTo>
                  <a:pt x="1969933" y="589101"/>
                </a:lnTo>
                <a:lnTo>
                  <a:pt x="1960287" y="611819"/>
                </a:lnTo>
                <a:lnTo>
                  <a:pt x="1940019" y="622844"/>
                </a:lnTo>
                <a:lnTo>
                  <a:pt x="1905698" y="626795"/>
                </a:lnTo>
                <a:lnTo>
                  <a:pt x="1905698" y="644613"/>
                </a:lnTo>
                <a:lnTo>
                  <a:pt x="2116074" y="642144"/>
                </a:lnTo>
                <a:lnTo>
                  <a:pt x="2400606" y="642061"/>
                </a:lnTo>
                <a:lnTo>
                  <a:pt x="2399194" y="624192"/>
                </a:lnTo>
                <a:lnTo>
                  <a:pt x="2175903" y="624192"/>
                </a:lnTo>
                <a:lnTo>
                  <a:pt x="2144410" y="622094"/>
                </a:lnTo>
                <a:lnTo>
                  <a:pt x="2125708" y="613292"/>
                </a:lnTo>
                <a:lnTo>
                  <a:pt x="2116733" y="594027"/>
                </a:lnTo>
                <a:lnTo>
                  <a:pt x="2114423" y="560539"/>
                </a:lnTo>
                <a:lnTo>
                  <a:pt x="2114423" y="335572"/>
                </a:lnTo>
                <a:lnTo>
                  <a:pt x="2267536" y="335572"/>
                </a:lnTo>
                <a:lnTo>
                  <a:pt x="2267395" y="317766"/>
                </a:lnTo>
                <a:lnTo>
                  <a:pt x="2114423" y="317766"/>
                </a:lnTo>
                <a:lnTo>
                  <a:pt x="2114423" y="96723"/>
                </a:lnTo>
                <a:lnTo>
                  <a:pt x="2116733" y="63235"/>
                </a:lnTo>
                <a:lnTo>
                  <a:pt x="2125708" y="43970"/>
                </a:lnTo>
                <a:lnTo>
                  <a:pt x="2144410" y="35169"/>
                </a:lnTo>
                <a:lnTo>
                  <a:pt x="2175903" y="33070"/>
                </a:lnTo>
                <a:lnTo>
                  <a:pt x="2381473" y="33070"/>
                </a:lnTo>
                <a:lnTo>
                  <a:pt x="2382744" y="15201"/>
                </a:lnTo>
                <a:lnTo>
                  <a:pt x="2196388" y="15201"/>
                </a:lnTo>
                <a:lnTo>
                  <a:pt x="1956826" y="13734"/>
                </a:lnTo>
                <a:lnTo>
                  <a:pt x="1905698" y="12636"/>
                </a:lnTo>
                <a:close/>
              </a:path>
              <a:path w="3543300" h="657860">
                <a:moveTo>
                  <a:pt x="2400606" y="642061"/>
                </a:moveTo>
                <a:lnTo>
                  <a:pt x="2196388" y="642061"/>
                </a:lnTo>
                <a:lnTo>
                  <a:pt x="2351788" y="643116"/>
                </a:lnTo>
                <a:lnTo>
                  <a:pt x="2400808" y="644613"/>
                </a:lnTo>
                <a:lnTo>
                  <a:pt x="2400606" y="642061"/>
                </a:lnTo>
                <a:close/>
              </a:path>
              <a:path w="3543300" h="657860">
                <a:moveTo>
                  <a:pt x="2397315" y="434111"/>
                </a:moveTo>
                <a:lnTo>
                  <a:pt x="2376830" y="434111"/>
                </a:lnTo>
                <a:lnTo>
                  <a:pt x="2363049" y="498144"/>
                </a:lnTo>
                <a:lnTo>
                  <a:pt x="2344027" y="547331"/>
                </a:lnTo>
                <a:lnTo>
                  <a:pt x="2319985" y="583101"/>
                </a:lnTo>
                <a:lnTo>
                  <a:pt x="2291142" y="606882"/>
                </a:lnTo>
                <a:lnTo>
                  <a:pt x="2257718" y="620102"/>
                </a:lnTo>
                <a:lnTo>
                  <a:pt x="2219934" y="624192"/>
                </a:lnTo>
                <a:lnTo>
                  <a:pt x="2399194" y="624192"/>
                </a:lnTo>
                <a:lnTo>
                  <a:pt x="2397646" y="604584"/>
                </a:lnTo>
                <a:lnTo>
                  <a:pt x="2395791" y="566742"/>
                </a:lnTo>
                <a:lnTo>
                  <a:pt x="2394917" y="533955"/>
                </a:lnTo>
                <a:lnTo>
                  <a:pt x="2394699" y="509092"/>
                </a:lnTo>
                <a:lnTo>
                  <a:pt x="2394863" y="487750"/>
                </a:lnTo>
                <a:lnTo>
                  <a:pt x="2395354" y="467839"/>
                </a:lnTo>
                <a:lnTo>
                  <a:pt x="2396172" y="449809"/>
                </a:lnTo>
                <a:lnTo>
                  <a:pt x="2397315" y="434111"/>
                </a:lnTo>
                <a:close/>
              </a:path>
              <a:path w="3543300" h="657860">
                <a:moveTo>
                  <a:pt x="2267536" y="335572"/>
                </a:moveTo>
                <a:lnTo>
                  <a:pt x="2143201" y="335572"/>
                </a:lnTo>
                <a:lnTo>
                  <a:pt x="2189109" y="345204"/>
                </a:lnTo>
                <a:lnTo>
                  <a:pt x="2221080" y="371105"/>
                </a:lnTo>
                <a:lnTo>
                  <a:pt x="2241359" y="408775"/>
                </a:lnTo>
                <a:lnTo>
                  <a:pt x="2252192" y="453720"/>
                </a:lnTo>
                <a:lnTo>
                  <a:pt x="2272690" y="453720"/>
                </a:lnTo>
                <a:lnTo>
                  <a:pt x="2270009" y="408775"/>
                </a:lnTo>
                <a:lnTo>
                  <a:pt x="2268440" y="375743"/>
                </a:lnTo>
                <a:lnTo>
                  <a:pt x="2267662" y="349451"/>
                </a:lnTo>
                <a:lnTo>
                  <a:pt x="2267536" y="335572"/>
                </a:lnTo>
                <a:close/>
              </a:path>
              <a:path w="3543300" h="657860">
                <a:moveTo>
                  <a:pt x="2270074" y="200050"/>
                </a:moveTo>
                <a:lnTo>
                  <a:pt x="2249589" y="200050"/>
                </a:lnTo>
                <a:lnTo>
                  <a:pt x="2238970" y="238856"/>
                </a:lnTo>
                <a:lnTo>
                  <a:pt x="2219607" y="277053"/>
                </a:lnTo>
                <a:lnTo>
                  <a:pt x="2188638" y="306177"/>
                </a:lnTo>
                <a:lnTo>
                  <a:pt x="2143201" y="317766"/>
                </a:lnTo>
                <a:lnTo>
                  <a:pt x="2267395" y="317766"/>
                </a:lnTo>
                <a:lnTo>
                  <a:pt x="2267093" y="296017"/>
                </a:lnTo>
                <a:lnTo>
                  <a:pt x="2267134" y="267732"/>
                </a:lnTo>
                <a:lnTo>
                  <a:pt x="2267569" y="248658"/>
                </a:lnTo>
                <a:lnTo>
                  <a:pt x="2268494" y="226314"/>
                </a:lnTo>
                <a:lnTo>
                  <a:pt x="2270074" y="200050"/>
                </a:lnTo>
                <a:close/>
              </a:path>
              <a:path w="3543300" h="657860">
                <a:moveTo>
                  <a:pt x="2381473" y="33070"/>
                </a:moveTo>
                <a:lnTo>
                  <a:pt x="2212517" y="33070"/>
                </a:lnTo>
                <a:lnTo>
                  <a:pt x="2257512" y="38424"/>
                </a:lnTo>
                <a:lnTo>
                  <a:pt x="2294346" y="56019"/>
                </a:lnTo>
                <a:lnTo>
                  <a:pt x="2323333" y="88159"/>
                </a:lnTo>
                <a:lnTo>
                  <a:pt x="2344783" y="137146"/>
                </a:lnTo>
                <a:lnTo>
                  <a:pt x="2359012" y="205282"/>
                </a:lnTo>
                <a:lnTo>
                  <a:pt x="2379446" y="205282"/>
                </a:lnTo>
                <a:lnTo>
                  <a:pt x="2378303" y="193054"/>
                </a:lnTo>
                <a:lnTo>
                  <a:pt x="2377486" y="178414"/>
                </a:lnTo>
                <a:lnTo>
                  <a:pt x="2376994" y="162057"/>
                </a:lnTo>
                <a:lnTo>
                  <a:pt x="2376936" y="137146"/>
                </a:lnTo>
                <a:lnTo>
                  <a:pt x="2377170" y="120607"/>
                </a:lnTo>
                <a:lnTo>
                  <a:pt x="2378276" y="88159"/>
                </a:lnTo>
                <a:lnTo>
                  <a:pt x="2380136" y="51881"/>
                </a:lnTo>
                <a:lnTo>
                  <a:pt x="2381473" y="33070"/>
                </a:lnTo>
                <a:close/>
              </a:path>
              <a:path w="3543300" h="657860">
                <a:moveTo>
                  <a:pt x="2382926" y="12636"/>
                </a:moveTo>
                <a:lnTo>
                  <a:pt x="2338299" y="14141"/>
                </a:lnTo>
                <a:lnTo>
                  <a:pt x="2289524" y="14900"/>
                </a:lnTo>
                <a:lnTo>
                  <a:pt x="2196388" y="15201"/>
                </a:lnTo>
                <a:lnTo>
                  <a:pt x="2382744" y="15201"/>
                </a:lnTo>
                <a:lnTo>
                  <a:pt x="2382926" y="12636"/>
                </a:lnTo>
                <a:close/>
              </a:path>
              <a:path w="3543300" h="657860">
                <a:moveTo>
                  <a:pt x="2817725" y="344728"/>
                </a:moveTo>
                <a:lnTo>
                  <a:pt x="2738183" y="344728"/>
                </a:lnTo>
                <a:lnTo>
                  <a:pt x="2772888" y="354067"/>
                </a:lnTo>
                <a:lnTo>
                  <a:pt x="2795824" y="380204"/>
                </a:lnTo>
                <a:lnTo>
                  <a:pt x="2810751" y="420322"/>
                </a:lnTo>
                <a:lnTo>
                  <a:pt x="2821432" y="471601"/>
                </a:lnTo>
                <a:lnTo>
                  <a:pt x="2837129" y="560539"/>
                </a:lnTo>
                <a:lnTo>
                  <a:pt x="2852710" y="607092"/>
                </a:lnTo>
                <a:lnTo>
                  <a:pt x="2878569" y="636847"/>
                </a:lnTo>
                <a:lnTo>
                  <a:pt x="2913895" y="652629"/>
                </a:lnTo>
                <a:lnTo>
                  <a:pt x="2957880" y="657263"/>
                </a:lnTo>
                <a:lnTo>
                  <a:pt x="2993987" y="654308"/>
                </a:lnTo>
                <a:lnTo>
                  <a:pt x="3024828" y="645064"/>
                </a:lnTo>
                <a:lnTo>
                  <a:pt x="3051831" y="628963"/>
                </a:lnTo>
                <a:lnTo>
                  <a:pt x="3066388" y="615035"/>
                </a:lnTo>
                <a:lnTo>
                  <a:pt x="3028048" y="615035"/>
                </a:lnTo>
                <a:lnTo>
                  <a:pt x="3013469" y="611703"/>
                </a:lnTo>
                <a:lnTo>
                  <a:pt x="3002327" y="600810"/>
                </a:lnTo>
                <a:lnTo>
                  <a:pt x="2993476" y="581008"/>
                </a:lnTo>
                <a:lnTo>
                  <a:pt x="2985770" y="550951"/>
                </a:lnTo>
                <a:lnTo>
                  <a:pt x="2965716" y="458952"/>
                </a:lnTo>
                <a:lnTo>
                  <a:pt x="2952259" y="419129"/>
                </a:lnTo>
                <a:lnTo>
                  <a:pt x="2929786" y="388139"/>
                </a:lnTo>
                <a:lnTo>
                  <a:pt x="2896915" y="365290"/>
                </a:lnTo>
                <a:lnTo>
                  <a:pt x="2852262" y="349891"/>
                </a:lnTo>
                <a:lnTo>
                  <a:pt x="2817725" y="344728"/>
                </a:lnTo>
                <a:close/>
              </a:path>
              <a:path w="3543300" h="657860">
                <a:moveTo>
                  <a:pt x="2471470" y="12636"/>
                </a:moveTo>
                <a:lnTo>
                  <a:pt x="2471470" y="30454"/>
                </a:lnTo>
                <a:lnTo>
                  <a:pt x="2505615" y="34412"/>
                </a:lnTo>
                <a:lnTo>
                  <a:pt x="2525903" y="45442"/>
                </a:lnTo>
                <a:lnTo>
                  <a:pt x="2535646" y="68161"/>
                </a:lnTo>
                <a:lnTo>
                  <a:pt x="2538158" y="107188"/>
                </a:lnTo>
                <a:lnTo>
                  <a:pt x="2538103" y="550951"/>
                </a:lnTo>
                <a:lnTo>
                  <a:pt x="2535707" y="589102"/>
                </a:lnTo>
                <a:lnTo>
                  <a:pt x="2526064" y="611820"/>
                </a:lnTo>
                <a:lnTo>
                  <a:pt x="2505797" y="622850"/>
                </a:lnTo>
                <a:lnTo>
                  <a:pt x="2471470" y="626808"/>
                </a:lnTo>
                <a:lnTo>
                  <a:pt x="2471470" y="644613"/>
                </a:lnTo>
                <a:lnTo>
                  <a:pt x="2498125" y="643486"/>
                </a:lnTo>
                <a:lnTo>
                  <a:pt x="2531724" y="642689"/>
                </a:lnTo>
                <a:lnTo>
                  <a:pt x="2747327" y="642061"/>
                </a:lnTo>
                <a:lnTo>
                  <a:pt x="2747327" y="626808"/>
                </a:lnTo>
                <a:lnTo>
                  <a:pt x="2692522" y="611820"/>
                </a:lnTo>
                <a:lnTo>
                  <a:pt x="2680264" y="550951"/>
                </a:lnTo>
                <a:lnTo>
                  <a:pt x="2680208" y="344728"/>
                </a:lnTo>
                <a:lnTo>
                  <a:pt x="2817725" y="344728"/>
                </a:lnTo>
                <a:lnTo>
                  <a:pt x="2794444" y="341249"/>
                </a:lnTo>
                <a:lnTo>
                  <a:pt x="2794012" y="341249"/>
                </a:lnTo>
                <a:lnTo>
                  <a:pt x="2863190" y="327303"/>
                </a:lnTo>
                <a:lnTo>
                  <a:pt x="2864098" y="326910"/>
                </a:lnTo>
                <a:lnTo>
                  <a:pt x="2680208" y="326910"/>
                </a:lnTo>
                <a:lnTo>
                  <a:pt x="2680208" y="107187"/>
                </a:lnTo>
                <a:lnTo>
                  <a:pt x="2682421" y="69266"/>
                </a:lnTo>
                <a:lnTo>
                  <a:pt x="2690725" y="45770"/>
                </a:lnTo>
                <a:lnTo>
                  <a:pt x="2707613" y="33800"/>
                </a:lnTo>
                <a:lnTo>
                  <a:pt x="2735580" y="30454"/>
                </a:lnTo>
                <a:lnTo>
                  <a:pt x="2878126" y="30454"/>
                </a:lnTo>
                <a:lnTo>
                  <a:pt x="2868975" y="27110"/>
                </a:lnTo>
                <a:lnTo>
                  <a:pt x="2813335" y="16958"/>
                </a:lnTo>
                <a:lnTo>
                  <a:pt x="2780666" y="15252"/>
                </a:lnTo>
                <a:lnTo>
                  <a:pt x="2607005" y="15252"/>
                </a:lnTo>
                <a:lnTo>
                  <a:pt x="2531727" y="14601"/>
                </a:lnTo>
                <a:lnTo>
                  <a:pt x="2498289" y="13784"/>
                </a:lnTo>
                <a:lnTo>
                  <a:pt x="2471470" y="12636"/>
                </a:lnTo>
                <a:close/>
              </a:path>
              <a:path w="3543300" h="657860">
                <a:moveTo>
                  <a:pt x="2747327" y="642061"/>
                </a:moveTo>
                <a:lnTo>
                  <a:pt x="2612237" y="642061"/>
                </a:lnTo>
                <a:lnTo>
                  <a:pt x="2686316" y="642689"/>
                </a:lnTo>
                <a:lnTo>
                  <a:pt x="2719601" y="643486"/>
                </a:lnTo>
                <a:lnTo>
                  <a:pt x="2747327" y="644613"/>
                </a:lnTo>
                <a:lnTo>
                  <a:pt x="2747327" y="642061"/>
                </a:lnTo>
                <a:close/>
              </a:path>
              <a:path w="3543300" h="657860">
                <a:moveTo>
                  <a:pt x="3064217" y="594537"/>
                </a:moveTo>
                <a:lnTo>
                  <a:pt x="3055932" y="603446"/>
                </a:lnTo>
                <a:lnTo>
                  <a:pt x="3047604" y="609858"/>
                </a:lnTo>
                <a:lnTo>
                  <a:pt x="3038541" y="613734"/>
                </a:lnTo>
                <a:lnTo>
                  <a:pt x="3028048" y="615035"/>
                </a:lnTo>
                <a:lnTo>
                  <a:pt x="3066388" y="615035"/>
                </a:lnTo>
                <a:lnTo>
                  <a:pt x="3076422" y="605434"/>
                </a:lnTo>
                <a:lnTo>
                  <a:pt x="3064217" y="594537"/>
                </a:lnTo>
                <a:close/>
              </a:path>
              <a:path w="3543300" h="657860">
                <a:moveTo>
                  <a:pt x="2878126" y="30454"/>
                </a:moveTo>
                <a:lnTo>
                  <a:pt x="2735580" y="30454"/>
                </a:lnTo>
                <a:lnTo>
                  <a:pt x="2778241" y="36872"/>
                </a:lnTo>
                <a:lnTo>
                  <a:pt x="2809602" y="55636"/>
                </a:lnTo>
                <a:lnTo>
                  <a:pt x="2830707" y="86015"/>
                </a:lnTo>
                <a:lnTo>
                  <a:pt x="2842603" y="127276"/>
                </a:lnTo>
                <a:lnTo>
                  <a:pt x="2846336" y="178689"/>
                </a:lnTo>
                <a:lnTo>
                  <a:pt x="2843179" y="225574"/>
                </a:lnTo>
                <a:lnTo>
                  <a:pt x="2831755" y="266266"/>
                </a:lnTo>
                <a:lnTo>
                  <a:pt x="2809133" y="298339"/>
                </a:lnTo>
                <a:lnTo>
                  <a:pt x="2772383" y="319363"/>
                </a:lnTo>
                <a:lnTo>
                  <a:pt x="2718574" y="326910"/>
                </a:lnTo>
                <a:lnTo>
                  <a:pt x="2864098" y="326910"/>
                </a:lnTo>
                <a:lnTo>
                  <a:pt x="2915525" y="304667"/>
                </a:lnTo>
                <a:lnTo>
                  <a:pt x="2952921" y="275412"/>
                </a:lnTo>
                <a:lnTo>
                  <a:pt x="2977278" y="241610"/>
                </a:lnTo>
                <a:lnTo>
                  <a:pt x="2990498" y="205334"/>
                </a:lnTo>
                <a:lnTo>
                  <a:pt x="2994482" y="168656"/>
                </a:lnTo>
                <a:lnTo>
                  <a:pt x="2989508" y="129175"/>
                </a:lnTo>
                <a:lnTo>
                  <a:pt x="2974540" y="95000"/>
                </a:lnTo>
                <a:lnTo>
                  <a:pt x="2949508" y="66411"/>
                </a:lnTo>
                <a:lnTo>
                  <a:pt x="2914343" y="43687"/>
                </a:lnTo>
                <a:lnTo>
                  <a:pt x="2878126" y="30454"/>
                </a:lnTo>
                <a:close/>
              </a:path>
              <a:path w="3543300" h="657860">
                <a:moveTo>
                  <a:pt x="2747352" y="13512"/>
                </a:moveTo>
                <a:lnTo>
                  <a:pt x="2607005" y="15252"/>
                </a:lnTo>
                <a:lnTo>
                  <a:pt x="2780666" y="15252"/>
                </a:lnTo>
                <a:lnTo>
                  <a:pt x="2747352" y="13512"/>
                </a:lnTo>
                <a:close/>
              </a:path>
              <a:path w="3543300" h="657860">
                <a:moveTo>
                  <a:pt x="3216241" y="611492"/>
                </a:moveTo>
                <a:lnTo>
                  <a:pt x="3147910" y="611492"/>
                </a:lnTo>
                <a:lnTo>
                  <a:pt x="3153619" y="612210"/>
                </a:lnTo>
                <a:lnTo>
                  <a:pt x="3160420" y="614427"/>
                </a:lnTo>
                <a:lnTo>
                  <a:pt x="3168602" y="618352"/>
                </a:lnTo>
                <a:lnTo>
                  <a:pt x="3178454" y="624192"/>
                </a:lnTo>
                <a:lnTo>
                  <a:pt x="3203119" y="636153"/>
                </a:lnTo>
                <a:lnTo>
                  <a:pt x="3233632" y="646766"/>
                </a:lnTo>
                <a:lnTo>
                  <a:pt x="3272408" y="654360"/>
                </a:lnTo>
                <a:lnTo>
                  <a:pt x="3321862" y="657263"/>
                </a:lnTo>
                <a:lnTo>
                  <a:pt x="3371871" y="653807"/>
                </a:lnTo>
                <a:lnTo>
                  <a:pt x="3418178" y="643379"/>
                </a:lnTo>
                <a:lnTo>
                  <a:pt x="3440757" y="633780"/>
                </a:lnTo>
                <a:lnTo>
                  <a:pt x="3294392" y="633780"/>
                </a:lnTo>
                <a:lnTo>
                  <a:pt x="3249808" y="627613"/>
                </a:lnTo>
                <a:lnTo>
                  <a:pt x="3216241" y="611492"/>
                </a:lnTo>
                <a:close/>
              </a:path>
              <a:path w="3543300" h="657860">
                <a:moveTo>
                  <a:pt x="3131781" y="409714"/>
                </a:moveTo>
                <a:lnTo>
                  <a:pt x="3111347" y="409714"/>
                </a:lnTo>
                <a:lnTo>
                  <a:pt x="3111305" y="438771"/>
                </a:lnTo>
                <a:lnTo>
                  <a:pt x="3111186" y="493408"/>
                </a:lnTo>
                <a:lnTo>
                  <a:pt x="3110937" y="533946"/>
                </a:lnTo>
                <a:lnTo>
                  <a:pt x="3110222" y="588724"/>
                </a:lnTo>
                <a:lnTo>
                  <a:pt x="3107867" y="650722"/>
                </a:lnTo>
                <a:lnTo>
                  <a:pt x="3128302" y="650722"/>
                </a:lnTo>
                <a:lnTo>
                  <a:pt x="3131178" y="633743"/>
                </a:lnTo>
                <a:lnTo>
                  <a:pt x="3134996" y="621463"/>
                </a:lnTo>
                <a:lnTo>
                  <a:pt x="3140369" y="614005"/>
                </a:lnTo>
                <a:lnTo>
                  <a:pt x="3147910" y="611492"/>
                </a:lnTo>
                <a:lnTo>
                  <a:pt x="3216241" y="611492"/>
                </a:lnTo>
                <a:lnTo>
                  <a:pt x="3213500" y="610175"/>
                </a:lnTo>
                <a:lnTo>
                  <a:pt x="3184772" y="583060"/>
                </a:lnTo>
                <a:lnTo>
                  <a:pt x="3162931" y="547862"/>
                </a:lnTo>
                <a:lnTo>
                  <a:pt x="3147282" y="506176"/>
                </a:lnTo>
                <a:lnTo>
                  <a:pt x="3137130" y="459595"/>
                </a:lnTo>
                <a:lnTo>
                  <a:pt x="3131781" y="409714"/>
                </a:lnTo>
                <a:close/>
              </a:path>
              <a:path w="3543300" h="657860">
                <a:moveTo>
                  <a:pt x="3312261" y="1308"/>
                </a:moveTo>
                <a:lnTo>
                  <a:pt x="3261116" y="5570"/>
                </a:lnTo>
                <a:lnTo>
                  <a:pt x="3213901" y="18568"/>
                </a:lnTo>
                <a:lnTo>
                  <a:pt x="3173009" y="40620"/>
                </a:lnTo>
                <a:lnTo>
                  <a:pt x="3140836" y="72046"/>
                </a:lnTo>
                <a:lnTo>
                  <a:pt x="3119776" y="113162"/>
                </a:lnTo>
                <a:lnTo>
                  <a:pt x="3112223" y="164287"/>
                </a:lnTo>
                <a:lnTo>
                  <a:pt x="3118103" y="210123"/>
                </a:lnTo>
                <a:lnTo>
                  <a:pt x="3134574" y="249226"/>
                </a:lnTo>
                <a:lnTo>
                  <a:pt x="3159880" y="283075"/>
                </a:lnTo>
                <a:lnTo>
                  <a:pt x="3192269" y="313146"/>
                </a:lnTo>
                <a:lnTo>
                  <a:pt x="3229987" y="340918"/>
                </a:lnTo>
                <a:lnTo>
                  <a:pt x="3271278" y="367868"/>
                </a:lnTo>
                <a:lnTo>
                  <a:pt x="3315338" y="397524"/>
                </a:lnTo>
                <a:lnTo>
                  <a:pt x="3352302" y="427079"/>
                </a:lnTo>
                <a:lnTo>
                  <a:pt x="3380622" y="458413"/>
                </a:lnTo>
                <a:lnTo>
                  <a:pt x="3398750" y="493408"/>
                </a:lnTo>
                <a:lnTo>
                  <a:pt x="3405136" y="533946"/>
                </a:lnTo>
                <a:lnTo>
                  <a:pt x="3396600" y="577684"/>
                </a:lnTo>
                <a:lnTo>
                  <a:pt x="3373143" y="608876"/>
                </a:lnTo>
                <a:lnTo>
                  <a:pt x="3337997" y="627561"/>
                </a:lnTo>
                <a:lnTo>
                  <a:pt x="3294392" y="633780"/>
                </a:lnTo>
                <a:lnTo>
                  <a:pt x="3440757" y="633780"/>
                </a:lnTo>
                <a:lnTo>
                  <a:pt x="3493867" y="601232"/>
                </a:lnTo>
                <a:lnTo>
                  <a:pt x="3520338" y="569326"/>
                </a:lnTo>
                <a:lnTo>
                  <a:pt x="3537288" y="530076"/>
                </a:lnTo>
                <a:lnTo>
                  <a:pt x="3543261" y="483387"/>
                </a:lnTo>
                <a:lnTo>
                  <a:pt x="3537964" y="438771"/>
                </a:lnTo>
                <a:lnTo>
                  <a:pt x="3522959" y="400656"/>
                </a:lnTo>
                <a:lnTo>
                  <a:pt x="3499578" y="367482"/>
                </a:lnTo>
                <a:lnTo>
                  <a:pt x="3469152" y="337687"/>
                </a:lnTo>
                <a:lnTo>
                  <a:pt x="3433011" y="309710"/>
                </a:lnTo>
                <a:lnTo>
                  <a:pt x="3392487" y="281990"/>
                </a:lnTo>
                <a:lnTo>
                  <a:pt x="3338094" y="245616"/>
                </a:lnTo>
                <a:lnTo>
                  <a:pt x="3295024" y="214473"/>
                </a:lnTo>
                <a:lnTo>
                  <a:pt x="3263717" y="184689"/>
                </a:lnTo>
                <a:lnTo>
                  <a:pt x="3244610" y="152393"/>
                </a:lnTo>
                <a:lnTo>
                  <a:pt x="3238144" y="113715"/>
                </a:lnTo>
                <a:lnTo>
                  <a:pt x="3245440" y="75573"/>
                </a:lnTo>
                <a:lnTo>
                  <a:pt x="3265776" y="46910"/>
                </a:lnTo>
                <a:lnTo>
                  <a:pt x="3296823" y="28873"/>
                </a:lnTo>
                <a:lnTo>
                  <a:pt x="3336251" y="22606"/>
                </a:lnTo>
                <a:lnTo>
                  <a:pt x="3418495" y="22606"/>
                </a:lnTo>
                <a:lnTo>
                  <a:pt x="3393135" y="12292"/>
                </a:lnTo>
                <a:lnTo>
                  <a:pt x="3358135" y="4352"/>
                </a:lnTo>
                <a:lnTo>
                  <a:pt x="3312261" y="1308"/>
                </a:lnTo>
                <a:close/>
              </a:path>
              <a:path w="3543300" h="657860">
                <a:moveTo>
                  <a:pt x="3418495" y="22606"/>
                </a:moveTo>
                <a:lnTo>
                  <a:pt x="3336251" y="22606"/>
                </a:lnTo>
                <a:lnTo>
                  <a:pt x="3380213" y="30237"/>
                </a:lnTo>
                <a:lnTo>
                  <a:pt x="3416656" y="51249"/>
                </a:lnTo>
                <a:lnTo>
                  <a:pt x="3445616" y="82821"/>
                </a:lnTo>
                <a:lnTo>
                  <a:pt x="3467128" y="122130"/>
                </a:lnTo>
                <a:lnTo>
                  <a:pt x="3481229" y="166355"/>
                </a:lnTo>
                <a:lnTo>
                  <a:pt x="3487953" y="212674"/>
                </a:lnTo>
                <a:lnTo>
                  <a:pt x="3508387" y="212674"/>
                </a:lnTo>
                <a:lnTo>
                  <a:pt x="3508707" y="132893"/>
                </a:lnTo>
                <a:lnTo>
                  <a:pt x="3509640" y="77092"/>
                </a:lnTo>
                <a:lnTo>
                  <a:pt x="3510752" y="48387"/>
                </a:lnTo>
                <a:lnTo>
                  <a:pt x="3472700" y="48387"/>
                </a:lnTo>
                <a:lnTo>
                  <a:pt x="3466712" y="47602"/>
                </a:lnTo>
                <a:lnTo>
                  <a:pt x="3460110" y="45285"/>
                </a:lnTo>
                <a:lnTo>
                  <a:pt x="3452282" y="41343"/>
                </a:lnTo>
                <a:lnTo>
                  <a:pt x="3442614" y="35687"/>
                </a:lnTo>
                <a:lnTo>
                  <a:pt x="3420285" y="23334"/>
                </a:lnTo>
                <a:lnTo>
                  <a:pt x="3418495" y="22606"/>
                </a:lnTo>
                <a:close/>
              </a:path>
              <a:path w="3543300" h="657860">
                <a:moveTo>
                  <a:pt x="3513188" y="9156"/>
                </a:moveTo>
                <a:lnTo>
                  <a:pt x="3492754" y="9156"/>
                </a:lnTo>
                <a:lnTo>
                  <a:pt x="3489620" y="26136"/>
                </a:lnTo>
                <a:lnTo>
                  <a:pt x="3485670" y="38415"/>
                </a:lnTo>
                <a:lnTo>
                  <a:pt x="3480248" y="45873"/>
                </a:lnTo>
                <a:lnTo>
                  <a:pt x="3472700" y="48387"/>
                </a:lnTo>
                <a:lnTo>
                  <a:pt x="3510752" y="48387"/>
                </a:lnTo>
                <a:lnTo>
                  <a:pt x="3511146" y="38202"/>
                </a:lnTo>
                <a:lnTo>
                  <a:pt x="3513188" y="91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97788"/>
            <a:ext cx="5064493" cy="64461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01700" y="3682872"/>
            <a:ext cx="5885180" cy="390652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41300" marR="365760" indent="-228600">
              <a:lnSpc>
                <a:spcPct val="74100"/>
              </a:lnSpc>
              <a:spcBef>
                <a:spcPts val="66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Protect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your outdoor furniture with our 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weather-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resistant 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covers</a:t>
            </a:r>
            <a:endParaRPr sz="1800">
              <a:latin typeface="Century Gothic"/>
              <a:cs typeface="Century Gothic"/>
            </a:endParaRPr>
          </a:p>
          <a:p>
            <a:pPr marL="241300" marR="290830" indent="-228600">
              <a:lnSpc>
                <a:spcPct val="74100"/>
              </a:lnSpc>
              <a:spcBef>
                <a:spcPts val="1795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Durable fabric with a waterproof coating on </a:t>
            </a:r>
            <a:r>
              <a:rPr sz="1800" spc="-25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underside of the 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fabric</a:t>
            </a:r>
            <a:endParaRPr sz="1800">
              <a:latin typeface="Century Gothic"/>
              <a:cs typeface="Century Gothic"/>
            </a:endParaRPr>
          </a:p>
          <a:p>
            <a:pPr marL="240665" indent="-227965">
              <a:lnSpc>
                <a:spcPct val="100000"/>
              </a:lnSpc>
              <a:spcBef>
                <a:spcPts val="124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Sturdy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ties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toggle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tight,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custom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5">
                <a:solidFill>
                  <a:srgbClr val="FFFFFF"/>
                </a:solidFill>
                <a:latin typeface="Century Gothic"/>
                <a:cs typeface="Century Gothic"/>
              </a:rPr>
              <a:t>fit</a:t>
            </a:r>
            <a:endParaRPr sz="1800">
              <a:latin typeface="Century Gothic"/>
              <a:cs typeface="Century Gothic"/>
            </a:endParaRPr>
          </a:p>
          <a:p>
            <a:pPr marL="241300" marR="535940" indent="-228600">
              <a:lnSpc>
                <a:spcPct val="741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Multiple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styles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available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including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sets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5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sectionals</a:t>
            </a:r>
            <a:endParaRPr sz="1800">
              <a:latin typeface="Century Gothic"/>
              <a:cs typeface="Century Gothic"/>
            </a:endParaRPr>
          </a:p>
          <a:p>
            <a:pPr marL="241300" marR="5080" indent="-228600">
              <a:lnSpc>
                <a:spcPct val="741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Available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-stock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shipping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business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0">
                <a:solidFill>
                  <a:srgbClr val="FFFFFF"/>
                </a:solidFill>
                <a:latin typeface="Century Gothic"/>
                <a:cs typeface="Century Gothic"/>
              </a:rPr>
              <a:t>days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or </a:t>
            </a:r>
            <a:r>
              <a:rPr sz="1800" spc="-20">
                <a:solidFill>
                  <a:srgbClr val="FFFFFF"/>
                </a:solidFill>
                <a:latin typeface="Century Gothic"/>
                <a:cs typeface="Century Gothic"/>
              </a:rPr>
              <a:t>less</a:t>
            </a:r>
            <a:endParaRPr sz="1800">
              <a:latin typeface="Century Gothic"/>
              <a:cs typeface="Century Gothic"/>
            </a:endParaRPr>
          </a:p>
          <a:p>
            <a:pPr marL="241300" marR="412750" indent="-228600">
              <a:lnSpc>
                <a:spcPct val="74100"/>
              </a:lnSpc>
              <a:spcBef>
                <a:spcPts val="1800"/>
              </a:spcBef>
              <a:buChar char="•"/>
              <a:tabLst>
                <a:tab pos="241300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Easy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maintenance: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simply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clean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with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mild</a:t>
            </a:r>
            <a:r>
              <a:rPr sz="1800" spc="-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20">
                <a:solidFill>
                  <a:srgbClr val="FFFFFF"/>
                </a:solidFill>
                <a:latin typeface="Century Gothic"/>
                <a:cs typeface="Century Gothic"/>
              </a:rPr>
              <a:t>soap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 water</a:t>
            </a:r>
            <a:endParaRPr sz="1800">
              <a:latin typeface="Century Gothic"/>
              <a:cs typeface="Century Gothic"/>
            </a:endParaRPr>
          </a:p>
          <a:p>
            <a:pPr marL="240665" indent="-227965">
              <a:lnSpc>
                <a:spcPct val="100000"/>
              </a:lnSpc>
              <a:spcBef>
                <a:spcPts val="1240"/>
              </a:spcBef>
              <a:buChar char="•"/>
              <a:tabLst>
                <a:tab pos="240665" algn="l"/>
              </a:tabLst>
            </a:pP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Covered</a:t>
            </a:r>
            <a:r>
              <a:rPr sz="18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by</a:t>
            </a:r>
            <a:r>
              <a:rPr sz="1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pc="-15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r>
              <a:rPr sz="18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year</a:t>
            </a:r>
            <a:r>
              <a:rPr sz="1800" spc="-1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>
                <a:solidFill>
                  <a:srgbClr val="FFFFFF"/>
                </a:solidFill>
                <a:latin typeface="Century Gothic"/>
                <a:cs typeface="Century Gothic"/>
              </a:rPr>
              <a:t>manufacturers</a:t>
            </a:r>
            <a:r>
              <a:rPr sz="1800" spc="-2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spc="-10">
                <a:solidFill>
                  <a:srgbClr val="FFFFFF"/>
                </a:solidFill>
                <a:latin typeface="Century Gothic"/>
                <a:cs typeface="Century Gothic"/>
              </a:rPr>
              <a:t>warranty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FD90A-901E-A657-B24C-CF6E211FE1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F82C40-AF30-3927-1C2D-DC6A43A72A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BCDFD-9282-9F8E-3E9E-C5E1020DA5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53" y="6022466"/>
            <a:ext cx="3401447" cy="3707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8574F9-12AD-6953-B6C9-EC0C4C18F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401" y="6022466"/>
            <a:ext cx="3371379" cy="3371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B99AF-4006-2C34-2C37-27D4ADF4C3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015" y="0"/>
            <a:ext cx="5846571" cy="56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108" y="1353265"/>
            <a:ext cx="2425195" cy="13093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681" y="1458603"/>
            <a:ext cx="2551908" cy="121643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598" y="3567640"/>
            <a:ext cx="2121258" cy="11433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619" y="5655991"/>
            <a:ext cx="1657241" cy="11684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06" y="3494058"/>
            <a:ext cx="2284223" cy="125382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7849" y="349250"/>
            <a:ext cx="1000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10">
                <a:solidFill>
                  <a:srgbClr val="556777"/>
                </a:solidFill>
              </a:rPr>
              <a:t>SETS </a:t>
            </a:r>
          </a:p>
        </p:txBody>
      </p:sp>
      <p:sp>
        <p:nvSpPr>
          <p:cNvPr id="9" name="object 9"/>
          <p:cNvSpPr/>
          <p:nvPr/>
        </p:nvSpPr>
        <p:spPr>
          <a:xfrm>
            <a:off x="911923" y="45720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556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3523" y="522637"/>
            <a:ext cx="1377950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spc="65">
                <a:solidFill>
                  <a:srgbClr val="FFFFFF"/>
                </a:solidFill>
                <a:latin typeface="Book Antiqua"/>
                <a:cs typeface="Book Antiqua"/>
              </a:rPr>
              <a:t>FURNITURE </a:t>
            </a:r>
            <a:r>
              <a:rPr sz="1600" b="1" spc="55">
                <a:solidFill>
                  <a:srgbClr val="FFFFFF"/>
                </a:solidFill>
                <a:latin typeface="Book Antiqua"/>
                <a:cs typeface="Book Antiqua"/>
              </a:rPr>
              <a:t>COVERS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934" y="5652544"/>
            <a:ext cx="1728626" cy="1143953"/>
          </a:xfrm>
          <a:prstGeom prst="rect">
            <a:avLst/>
          </a:prstGeom>
        </p:spPr>
      </p:pic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902779" y="1301302"/>
          <a:ext cx="5958837" cy="82753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6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0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6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FC019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96520" marR="120459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90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DEGREE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SECTIONAL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5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L, M, C, M, 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100/100”</a:t>
                      </a:r>
                      <a:r>
                        <a:rPr sz="700" spc="48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 spc="48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37”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FC020L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76200" marR="127190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HAND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FACING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 marR="1303655">
                        <a:lnSpc>
                          <a:spcPts val="8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“L” SHAPE: L, M, M, C, M, 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76200">
                        <a:lnSpc>
                          <a:spcPts val="78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128/110”</a:t>
                      </a:r>
                      <a:r>
                        <a:rPr sz="700" spc="48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 spc="48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37”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415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FC034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640" marB="0"/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 RIGHT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HAND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64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FACING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64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FC036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76200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72”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64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 PC.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6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065">
                        <a:lnSpc>
                          <a:spcPts val="7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“L” SHAPE: L, M, C, M, M, </a:t>
                      </a:r>
                      <a:r>
                        <a:rPr sz="700" spc="-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270, 275, 4060,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6520" marR="22225">
                        <a:lnSpc>
                          <a:spcPts val="800"/>
                        </a:lnSpc>
                        <a:spcBef>
                          <a:spcPts val="3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128/110”</a:t>
                      </a:r>
                      <a:r>
                        <a:rPr sz="700" spc="484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445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37”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3175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104”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84”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38”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1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11430">
                        <a:lnSpc>
                          <a:spcPts val="715"/>
                        </a:lnSpc>
                        <a:spcBef>
                          <a:spcPts val="6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FC037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9375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15"/>
                        </a:lnSpc>
                        <a:spcBef>
                          <a:spcPts val="6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PUB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937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50"/>
                        </a:lnSpc>
                        <a:spcBef>
                          <a:spcPts val="59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50"/>
                        </a:lnSpc>
                        <a:spcBef>
                          <a:spcPts val="59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48”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493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STOOLS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</a:t>
                      </a:r>
                      <a:r>
                        <a:rPr sz="700" spc="19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ts val="8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82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9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78.5”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ts val="79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78.5”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ts val="79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46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34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FC048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3815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34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60”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381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725"/>
                        </a:lnSpc>
                        <a:spcBef>
                          <a:spcPts val="34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25"/>
                        </a:lnSpc>
                        <a:spcBef>
                          <a:spcPts val="34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84”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RECTANGLE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38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3">
                  <a:txBody>
                    <a:bodyPr/>
                    <a:lstStyle/>
                    <a:p>
                      <a:pPr marL="762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96”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96”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38”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7620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116.5”</a:t>
                      </a:r>
                      <a:r>
                        <a:rPr sz="700" spc="24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77.5”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3" name="object 1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579" y="7650016"/>
            <a:ext cx="1959529" cy="135129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376" y="7767395"/>
            <a:ext cx="2350530" cy="1246482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153B5E-8B46-E6BE-336E-DD3A8C2AE9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870" y="1459235"/>
            <a:ext cx="1461863" cy="11679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329" y="1439103"/>
            <a:ext cx="2214446" cy="13487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38" y="3524620"/>
            <a:ext cx="1774556" cy="129987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715" y="3553926"/>
            <a:ext cx="2304815" cy="11604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8134" y="349250"/>
            <a:ext cx="1000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10">
                <a:solidFill>
                  <a:srgbClr val="556777"/>
                </a:solidFill>
              </a:rPr>
              <a:t>SETS 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756649"/>
              </p:ext>
            </p:extLst>
          </p:nvPr>
        </p:nvGraphicFramePr>
        <p:xfrm>
          <a:off x="901700" y="1304528"/>
          <a:ext cx="5968364" cy="8293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5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6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43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6520" marR="1504315">
                        <a:lnSpc>
                          <a:spcPts val="800"/>
                        </a:lnSpc>
                        <a:spcBef>
                          <a:spcPts val="5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30”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PUB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HT.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STOOLS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270,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275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819"/>
                        </a:lnSpc>
                        <a:tabLst>
                          <a:tab pos="642620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66.5”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66.5”</a:t>
                      </a:r>
                      <a:r>
                        <a:rPr sz="700" spc="29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</a:t>
                      </a:r>
                      <a:r>
                        <a:rPr sz="700" spc="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6520">
                        <a:lnSpc>
                          <a:spcPts val="819"/>
                        </a:lnSpc>
                        <a:spcBef>
                          <a:spcPts val="51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CURVED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 marR="187325">
                        <a:lnSpc>
                          <a:spcPts val="800"/>
                        </a:lnSpc>
                        <a:spcBef>
                          <a:spcPts val="4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CONTOUR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SOFAS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UP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WEDGE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END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270,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275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80"/>
                        </a:lnSpc>
                        <a:tabLst>
                          <a:tab pos="642620" algn="l"/>
                          <a:tab pos="112458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159”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55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0485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55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CABO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RIGHT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048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ts val="725"/>
                        </a:lnSpc>
                        <a:spcBef>
                          <a:spcPts val="55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55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CABO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SECTIONAL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LEFT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04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LL, SCC90, M,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LL, M, SCC90,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4302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5306, 2685, 6400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4302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5306, 2685, 6400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1099820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116/90”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25/35”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1099820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116/90”</a:t>
                      </a:r>
                      <a:r>
                        <a:rPr sz="700" spc="48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25/35”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0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69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FC059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69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30”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BISTRO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ts val="725"/>
                        </a:lnSpc>
                        <a:spcBef>
                          <a:spcPts val="69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69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48”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826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639445" algn="l"/>
                          <a:tab pos="1099820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82”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34”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728345" algn="l"/>
                          <a:tab pos="1188720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90”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90”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9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6520" marR="1292860">
                        <a:lnSpc>
                          <a:spcPts val="800"/>
                        </a:lnSpc>
                        <a:spcBef>
                          <a:spcPts val="65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 SECTIONAL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L, M, SCC45, M,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6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819"/>
                        </a:lnSpc>
                        <a:tabLst>
                          <a:tab pos="875665" algn="l"/>
                          <a:tab pos="131000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110/110”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37”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38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FC077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8895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38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DINING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COMPLETE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4889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+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553720" algn="l"/>
                          <a:tab pos="103568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134”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59.5”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196" y="7747667"/>
            <a:ext cx="1849282" cy="11435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22" y="5623419"/>
            <a:ext cx="1576283" cy="127016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576" y="5601555"/>
            <a:ext cx="1526734" cy="125989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548" y="7751778"/>
            <a:ext cx="1901951" cy="1167859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56AECA-6F81-A6F1-38FA-812DCF8891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24704" y="9346167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41167"/>
            <a:ext cx="182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231F20"/>
                </a:solidFill>
                <a:latin typeface="Century Gothic"/>
                <a:cs typeface="Century Gothic"/>
              </a:rPr>
              <a:t>30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86199" y="461170"/>
            <a:ext cx="3307083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Bare Arm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3B57915-C46A-72DA-5A16-93869210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999" y="1371676"/>
            <a:ext cx="7145655" cy="32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E5F0D-29FD-27A7-5CD6-E8467363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59" y="7332371"/>
            <a:ext cx="7195501" cy="2539589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B95D44D-EDFD-11D9-809F-815704CC0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45760" y="4684646"/>
            <a:ext cx="7195500" cy="255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DD501-19AD-1AD5-4633-0186943F93DE}"/>
              </a:ext>
            </a:extLst>
          </p:cNvPr>
          <p:cNvSpPr txBox="1"/>
          <p:nvPr/>
        </p:nvSpPr>
        <p:spPr>
          <a:xfrm>
            <a:off x="2697861" y="4332616"/>
            <a:ext cx="306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Table Tops Cast Silver Cushion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51040-698A-E106-AF31-E4FA48DBA6F3}"/>
              </a:ext>
            </a:extLst>
          </p:cNvPr>
          <p:cNvSpPr txBox="1"/>
          <p:nvPr/>
        </p:nvSpPr>
        <p:spPr>
          <a:xfrm>
            <a:off x="2697861" y="6967117"/>
            <a:ext cx="3233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Table Tops Canvas Navy Cushion</a:t>
            </a: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5384FE-E033-B6BF-38DC-97A4E20389E1}"/>
              </a:ext>
            </a:extLst>
          </p:cNvPr>
          <p:cNvSpPr txBox="1"/>
          <p:nvPr/>
        </p:nvSpPr>
        <p:spPr>
          <a:xfrm>
            <a:off x="2176273" y="9610280"/>
            <a:ext cx="3487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Antique Mahogany Table Tops Canvas Natural Cushion</a:t>
            </a:r>
          </a:p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680A119-A6CC-B351-5445-078319CBF4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125" y="1436896"/>
            <a:ext cx="1727640" cy="132153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196" y="1584419"/>
            <a:ext cx="1981778" cy="109100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18134" y="349250"/>
            <a:ext cx="1000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10">
                <a:solidFill>
                  <a:srgbClr val="556777"/>
                </a:solidFill>
              </a:rPr>
              <a:t>SETS </a:t>
            </a:r>
          </a:p>
        </p:txBody>
      </p:sp>
      <p:sp>
        <p:nvSpPr>
          <p:cNvPr id="6" name="object 6"/>
          <p:cNvSpPr/>
          <p:nvPr/>
        </p:nvSpPr>
        <p:spPr>
          <a:xfrm>
            <a:off x="3885120" y="1304528"/>
            <a:ext cx="0" cy="2444750"/>
          </a:xfrm>
          <a:custGeom>
            <a:avLst/>
            <a:gdLst/>
            <a:ahLst/>
            <a:cxnLst/>
            <a:rect l="l" t="t" r="r" b="b"/>
            <a:pathLst>
              <a:path h="2444750">
                <a:moveTo>
                  <a:pt x="0" y="0"/>
                </a:moveTo>
                <a:lnTo>
                  <a:pt x="0" y="2444496"/>
                </a:lnTo>
              </a:path>
            </a:pathLst>
          </a:custGeom>
          <a:ln w="12700">
            <a:solidFill>
              <a:srgbClr val="5567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0620" y="2876260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FC141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7833" y="2876260"/>
            <a:ext cx="1578610" cy="436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8161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CABO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SECTIONAL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RIGHT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LL, SCC45, SCM,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RL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270, 275,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4302</a:t>
            </a:r>
            <a:r>
              <a:rPr lang="en-US" sz="700" spc="-20">
                <a:solidFill>
                  <a:srgbClr val="6D6E71"/>
                </a:solidFill>
                <a:latin typeface="Century Gothic"/>
                <a:cs typeface="Century Gothic"/>
              </a:rPr>
              <a:t>., 5306, 2685, 6400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652780" algn="l"/>
                <a:tab pos="117665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125/98”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25/35”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9700" y="2876260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FC142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6912" y="2876260"/>
            <a:ext cx="1578610" cy="4368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6225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CABO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SECTIONAL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LEFT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LL, SCM, SCC45,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RL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6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270, 275,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4302</a:t>
            </a:r>
            <a:r>
              <a:rPr lang="en-US" sz="700" spc="-20">
                <a:solidFill>
                  <a:srgbClr val="6D6E71"/>
                </a:solidFill>
                <a:latin typeface="Century Gothic"/>
                <a:cs typeface="Century Gothic"/>
              </a:rPr>
              <a:t>, 5306, 2685, 6400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652780" algn="l"/>
                <a:tab pos="117665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125/98”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25/35”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3A242C9-0C50-3020-C29D-EBF1B9745A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17" y="7592224"/>
            <a:ext cx="1508323" cy="12873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931" y="7567949"/>
            <a:ext cx="1484803" cy="126358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786" y="5572268"/>
            <a:ext cx="1629656" cy="116532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908" y="5569463"/>
            <a:ext cx="1071278" cy="12894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253" y="1314126"/>
            <a:ext cx="1475056" cy="14182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159" y="1459141"/>
            <a:ext cx="1461364" cy="12141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36" y="3622869"/>
            <a:ext cx="1850966" cy="104467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23" y="3447565"/>
            <a:ext cx="1362698" cy="128640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658223" y="349250"/>
            <a:ext cx="32727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1435" algn="l"/>
              </a:tabLst>
            </a:pPr>
            <a:r>
              <a:rPr spc="315">
                <a:solidFill>
                  <a:srgbClr val="556777"/>
                </a:solidFill>
              </a:rPr>
              <a:t>DEEP</a:t>
            </a:r>
            <a:r>
              <a:rPr>
                <a:solidFill>
                  <a:srgbClr val="556777"/>
                </a:solidFill>
              </a:rPr>
              <a:t>	</a:t>
            </a:r>
            <a:r>
              <a:rPr spc="370">
                <a:solidFill>
                  <a:srgbClr val="556777"/>
                </a:solidFill>
              </a:rPr>
              <a:t>SEATING </a:t>
            </a:r>
          </a:p>
        </p:txBody>
      </p:sp>
      <p:sp>
        <p:nvSpPr>
          <p:cNvPr id="12" name="object 12"/>
          <p:cNvSpPr/>
          <p:nvPr/>
        </p:nvSpPr>
        <p:spPr>
          <a:xfrm>
            <a:off x="914829" y="45720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556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16429" y="522637"/>
            <a:ext cx="1377950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spc="65">
                <a:solidFill>
                  <a:srgbClr val="FFFFFF"/>
                </a:solidFill>
                <a:latin typeface="Book Antiqua"/>
                <a:cs typeface="Book Antiqua"/>
              </a:rPr>
              <a:t>FURNITURE </a:t>
            </a:r>
            <a:r>
              <a:rPr sz="1600" b="1" spc="55">
                <a:solidFill>
                  <a:srgbClr val="FFFFFF"/>
                </a:solidFill>
                <a:latin typeface="Book Antiqua"/>
                <a:cs typeface="Book Antiqua"/>
              </a:rPr>
              <a:t>COVERS </a:t>
            </a:r>
            <a:endParaRPr sz="1600">
              <a:latin typeface="Book Antiqua"/>
              <a:cs typeface="Book Antiqua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80237"/>
              </p:ext>
            </p:extLst>
          </p:nvPr>
        </p:nvGraphicFramePr>
        <p:xfrm>
          <a:off x="905685" y="1301302"/>
          <a:ext cx="5960744" cy="8350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1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7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20955">
                        <a:lnSpc>
                          <a:spcPts val="725"/>
                        </a:lnSpc>
                        <a:spcBef>
                          <a:spcPts val="60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0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001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6835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725"/>
                        </a:lnSpc>
                        <a:spcBef>
                          <a:spcPts val="6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 SEATING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683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25"/>
                        </a:lnSpc>
                        <a:spcBef>
                          <a:spcPts val="60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6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 SEATING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LOVESEAT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683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TRADITIONAL,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4302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5306, 2685, 6400, 2170, 2015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TRADITIONAL,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4302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5306, 2685, 6400, 2170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ts val="815"/>
                        </a:lnSpc>
                        <a:tabLst>
                          <a:tab pos="558800" algn="l"/>
                          <a:tab pos="104076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26/36”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550545" algn="l"/>
                          <a:tab pos="985519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61”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28/36”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6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725"/>
                        </a:lnSpc>
                        <a:spcBef>
                          <a:spcPts val="6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 SEATING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937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25"/>
                        </a:lnSpc>
                        <a:spcBef>
                          <a:spcPts val="62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937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62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 SEATING DINING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93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TRADITIONAL,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4302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5306, 2685, 6400, 2170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TRADITIONAL,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BACK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ROCKER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815"/>
                        </a:lnSpc>
                        <a:tabLst>
                          <a:tab pos="549275" algn="l"/>
                          <a:tab pos="103060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87”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27.5/36”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553720" algn="l"/>
                          <a:tab pos="103568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32/44.5”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90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11430">
                        <a:lnSpc>
                          <a:spcPts val="725"/>
                        </a:lnSpc>
                        <a:spcBef>
                          <a:spcPts val="63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FC006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001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725"/>
                        </a:lnSpc>
                        <a:spcBef>
                          <a:spcPts val="63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 SEATING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001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25"/>
                        </a:lnSpc>
                        <a:spcBef>
                          <a:spcPts val="63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001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63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SEATING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CHAISE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LOUNGE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8001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270, 275, 4302</a:t>
                      </a:r>
                      <a:r>
                        <a:rPr lang="en-US"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5306, 2685, 6400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</a:t>
                      </a:r>
                      <a:r>
                        <a:rPr lang="en-US"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2030 SACL/SACL-A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815"/>
                        </a:lnSpc>
                        <a:tabLst>
                          <a:tab pos="103060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31.5”</a:t>
                      </a:r>
                      <a:r>
                        <a:rPr sz="700" spc="2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21.5”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21.5”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600075" algn="l"/>
                          <a:tab pos="103441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79”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30”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20/41”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1430">
                        <a:lnSpc>
                          <a:spcPts val="715"/>
                        </a:lnSpc>
                        <a:spcBef>
                          <a:spcPts val="58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FC008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715"/>
                        </a:lnSpc>
                        <a:spcBef>
                          <a:spcPts val="58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DEEP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SEATING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DOUBLE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ADJUSTABLE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CHAISE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LOUNGE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7429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750"/>
                        </a:lnSpc>
                        <a:spcBef>
                          <a:spcPts val="550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50"/>
                        </a:lnSpc>
                        <a:spcBef>
                          <a:spcPts val="550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CLUB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85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TRADITIONAL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1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825"/>
                        </a:lnSpc>
                        <a:tabLst>
                          <a:tab pos="622935" algn="l"/>
                          <a:tab pos="103060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71.5”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46”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20/42”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790"/>
                        </a:lnSpc>
                        <a:tabLst>
                          <a:tab pos="642620" algn="l"/>
                          <a:tab pos="103568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27/35”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3109336-BEC2-5A75-0AF7-2182C0BFF1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92692" y="9193833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5317" y="349250"/>
            <a:ext cx="32727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1435" algn="l"/>
              </a:tabLst>
            </a:pPr>
            <a:r>
              <a:rPr spc="315">
                <a:solidFill>
                  <a:srgbClr val="556777"/>
                </a:solidFill>
              </a:rPr>
              <a:t>DEEP</a:t>
            </a:r>
            <a:r>
              <a:rPr>
                <a:solidFill>
                  <a:srgbClr val="556777"/>
                </a:solidFill>
              </a:rPr>
              <a:t>	</a:t>
            </a:r>
            <a:r>
              <a:rPr spc="370">
                <a:solidFill>
                  <a:srgbClr val="556777"/>
                </a:solidFill>
              </a:rPr>
              <a:t>SEATING 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935" y="1503629"/>
            <a:ext cx="1557297" cy="12626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202" y="3515178"/>
            <a:ext cx="1725717" cy="13191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605" y="3569371"/>
            <a:ext cx="2087254" cy="11675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80" y="5598671"/>
            <a:ext cx="1509144" cy="123827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511" y="5626616"/>
            <a:ext cx="1532964" cy="131455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80" y="7689749"/>
            <a:ext cx="1411561" cy="12624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524" y="7635556"/>
            <a:ext cx="1144391" cy="1310795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17039"/>
              </p:ext>
            </p:extLst>
          </p:nvPr>
        </p:nvGraphicFramePr>
        <p:xfrm>
          <a:off x="914400" y="1307703"/>
          <a:ext cx="5957569" cy="8275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5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6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13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69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6520" marR="1360170">
                        <a:lnSpc>
                          <a:spcPts val="800"/>
                        </a:lnSpc>
                        <a:spcBef>
                          <a:spcPts val="5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OTTOMAN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80"/>
                        </a:lnSpc>
                        <a:tabLst>
                          <a:tab pos="63436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30.25”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30.25”</a:t>
                      </a:r>
                      <a:r>
                        <a:rPr sz="700" spc="2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20.5”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556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FC027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6520" marR="871855">
                        <a:lnSpc>
                          <a:spcPts val="800"/>
                        </a:lnSpc>
                        <a:spcBef>
                          <a:spcPts val="57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DOUBLE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ADJUSTABLE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CHAISE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4199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80"/>
                        </a:lnSpc>
                        <a:tabLst>
                          <a:tab pos="624840" algn="l"/>
                          <a:tab pos="1059180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92.5”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73”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16.5”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910">
                <a:tc>
                  <a:txBody>
                    <a:bodyPr/>
                    <a:lstStyle/>
                    <a:p>
                      <a:pPr>
                        <a:lnSpc>
                          <a:spcPts val="725"/>
                        </a:lnSpc>
                        <a:spcBef>
                          <a:spcPts val="509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FC032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509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CURVED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725"/>
                        </a:lnSpc>
                        <a:spcBef>
                          <a:spcPts val="509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FC035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445" algn="r">
                        <a:lnSpc>
                          <a:spcPts val="725"/>
                        </a:lnSpc>
                        <a:spcBef>
                          <a:spcPts val="509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MALIBU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ts val="725"/>
                        </a:lnSpc>
                        <a:spcBef>
                          <a:spcPts val="509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STRAIGHT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SOFA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476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270, 265,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3307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265,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4060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94”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5565" algn="ct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15/35”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97”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ts val="815"/>
                        </a:lnSpc>
                        <a:tabLst>
                          <a:tab pos="73596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36”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25.5/35”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79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>
                        <a:lnSpc>
                          <a:spcPts val="725"/>
                        </a:lnSpc>
                        <a:spcBef>
                          <a:spcPts val="40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1435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4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OTTOMAN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143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725"/>
                        </a:lnSpc>
                        <a:spcBef>
                          <a:spcPts val="40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FC042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40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SINGLE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ADJUSTABLE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CHAISE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W/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ARMS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5143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270, 275,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4302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2015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270, 275, 4060,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25.5”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80”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27/31.25”</a:t>
                      </a:r>
                      <a:r>
                        <a:rPr sz="700" spc="25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17.5/20.5”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3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>
                        <a:lnSpc>
                          <a:spcPts val="725"/>
                        </a:lnSpc>
                        <a:spcBef>
                          <a:spcPts val="54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FC043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54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GRANDE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/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CONTOUR</a:t>
                      </a:r>
                      <a:r>
                        <a:rPr sz="700" spc="17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LARGE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OTTOMAN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5565">
                        <a:lnSpc>
                          <a:spcPts val="725"/>
                        </a:lnSpc>
                        <a:spcBef>
                          <a:spcPts val="545"/>
                        </a:spcBef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FC081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ts val="725"/>
                        </a:lnSpc>
                        <a:spcBef>
                          <a:spcPts val="54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LOUNGE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CHAIR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COVER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6921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260, 270, 275,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415LOT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96520">
                        <a:lnSpc>
                          <a:spcPts val="700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3350, 4312, 4331,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4345</a:t>
                      </a:r>
                      <a:r>
                        <a:rPr lang="en-US"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, 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5565" algn="ct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18.5”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6355" algn="r">
                        <a:lnSpc>
                          <a:spcPts val="81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815"/>
                        </a:lnSpc>
                        <a:tabLst>
                          <a:tab pos="58356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38”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H: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41”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19" y="1522488"/>
            <a:ext cx="2238615" cy="121412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760918-735D-C390-C2EB-DC577DD5C7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271" y="1498163"/>
            <a:ext cx="1386573" cy="12622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2157" y="2880548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FC082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9357" y="2880548"/>
            <a:ext cx="11918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LOVESEAT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3350, 4312, 4331,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4345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56”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38”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41”</a:t>
            </a:r>
            <a:endParaRPr sz="7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717" y="1456182"/>
            <a:ext cx="1775563" cy="13355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184" y="3455295"/>
            <a:ext cx="1782211" cy="133384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685" y="3452798"/>
            <a:ext cx="1581604" cy="12630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309" y="5585626"/>
            <a:ext cx="1705647" cy="13423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805" y="5597415"/>
            <a:ext cx="1313321" cy="128677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7" y="7714056"/>
            <a:ext cx="1726703" cy="128696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402" y="7738090"/>
            <a:ext cx="1874103" cy="121446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58223" y="356520"/>
            <a:ext cx="32727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1435" algn="l"/>
              </a:tabLst>
            </a:pPr>
            <a:r>
              <a:rPr spc="315">
                <a:solidFill>
                  <a:srgbClr val="556777"/>
                </a:solidFill>
              </a:rPr>
              <a:t>DEEP</a:t>
            </a:r>
            <a:r>
              <a:rPr>
                <a:solidFill>
                  <a:srgbClr val="556777"/>
                </a:solidFill>
              </a:rPr>
              <a:t>	</a:t>
            </a:r>
            <a:r>
              <a:rPr spc="370">
                <a:solidFill>
                  <a:srgbClr val="556777"/>
                </a:solidFill>
              </a:rPr>
              <a:t>SEATING </a:t>
            </a:r>
          </a:p>
        </p:txBody>
      </p:sp>
      <p:sp>
        <p:nvSpPr>
          <p:cNvPr id="14" name="object 14"/>
          <p:cNvSpPr/>
          <p:nvPr/>
        </p:nvSpPr>
        <p:spPr>
          <a:xfrm>
            <a:off x="914829" y="46447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556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16429" y="529907"/>
            <a:ext cx="1377950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spc="65">
                <a:solidFill>
                  <a:srgbClr val="FFFFFF"/>
                </a:solidFill>
                <a:latin typeface="Book Antiqua"/>
                <a:cs typeface="Book Antiqua"/>
              </a:rPr>
              <a:t>FURNITURE </a:t>
            </a:r>
            <a:r>
              <a:rPr sz="1600" b="1" spc="55">
                <a:solidFill>
                  <a:srgbClr val="FFFFFF"/>
                </a:solidFill>
                <a:latin typeface="Book Antiqua"/>
                <a:cs typeface="Book Antiqua"/>
              </a:rPr>
              <a:t>COVERS </a:t>
            </a:r>
            <a:endParaRPr sz="1600">
              <a:latin typeface="Book Antiqua"/>
              <a:cs typeface="Book Antiqu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05685" y="1308596"/>
            <a:ext cx="5961380" cy="8279130"/>
            <a:chOff x="905685" y="1308596"/>
            <a:chExt cx="5961380" cy="8279130"/>
          </a:xfrm>
        </p:grpSpPr>
        <p:sp>
          <p:nvSpPr>
            <p:cNvPr id="17" name="object 17"/>
            <p:cNvSpPr/>
            <p:nvPr/>
          </p:nvSpPr>
          <p:spPr>
            <a:xfrm>
              <a:off x="3889105" y="1308596"/>
              <a:ext cx="0" cy="8279130"/>
            </a:xfrm>
            <a:custGeom>
              <a:avLst/>
              <a:gdLst/>
              <a:ahLst/>
              <a:cxnLst/>
              <a:rect l="l" t="t" r="r" b="b"/>
              <a:pathLst>
                <a:path h="8279130">
                  <a:moveTo>
                    <a:pt x="0" y="0"/>
                  </a:moveTo>
                  <a:lnTo>
                    <a:pt x="0" y="8279015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5685" y="3378398"/>
              <a:ext cx="5961380" cy="0"/>
            </a:xfrm>
            <a:custGeom>
              <a:avLst/>
              <a:gdLst/>
              <a:ahLst/>
              <a:cxnLst/>
              <a:rect l="l" t="t" r="r" b="b"/>
              <a:pathLst>
                <a:path w="5961380">
                  <a:moveTo>
                    <a:pt x="0" y="0"/>
                  </a:moveTo>
                  <a:lnTo>
                    <a:pt x="5961024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7026" y="5454501"/>
              <a:ext cx="5939790" cy="0"/>
            </a:xfrm>
            <a:custGeom>
              <a:avLst/>
              <a:gdLst/>
              <a:ahLst/>
              <a:cxnLst/>
              <a:rect l="l" t="t" r="r" b="b"/>
              <a:pathLst>
                <a:path w="5939790">
                  <a:moveTo>
                    <a:pt x="59396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7305" y="7517804"/>
              <a:ext cx="5949950" cy="0"/>
            </a:xfrm>
            <a:custGeom>
              <a:avLst/>
              <a:gdLst/>
              <a:ahLst/>
              <a:cxnLst/>
              <a:rect l="l" t="t" r="r" b="b"/>
              <a:pathLst>
                <a:path w="5949950">
                  <a:moveTo>
                    <a:pt x="0" y="0"/>
                  </a:moveTo>
                  <a:lnTo>
                    <a:pt x="5949416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55978" y="2880518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FC083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13178" y="2880518"/>
            <a:ext cx="11918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SOFA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3350, 4312, 4331,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4345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80”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38”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2157" y="4948554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FC084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59357" y="4948554"/>
            <a:ext cx="11918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OTTOMAN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3350, 4312, 4331,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4345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26”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15”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5978" y="4953788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FC085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13178" y="4953788"/>
            <a:ext cx="119189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1653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CURVED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SOFA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4312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93”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36”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2157" y="910907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FC097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59357" y="9109075"/>
            <a:ext cx="78930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6510</a:t>
            </a:r>
            <a:r>
              <a:rPr sz="700" spc="17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LOVESEAT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6510,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6518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51879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53.5”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32”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98407" y="9312275"/>
            <a:ext cx="4883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22/33.5”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5978" y="910907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FC098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13178" y="9109075"/>
            <a:ext cx="78930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6510</a:t>
            </a:r>
            <a:r>
              <a:rPr sz="700" spc="17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SOFA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6510,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6518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51879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74.5”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32”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52229" y="9312275"/>
            <a:ext cx="4883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22/33.5”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2157" y="7036398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FC093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59357" y="7036398"/>
            <a:ext cx="132905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7874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CONTOUR SOFA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270, 275, 252, 4302,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3307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94”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15/35”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55978" y="7036404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FC096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13178" y="7036404"/>
            <a:ext cx="78930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6510</a:t>
            </a:r>
            <a:r>
              <a:rPr sz="700" spc="17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CHAIR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6510,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6518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51879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30.5”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32”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52229" y="7239604"/>
            <a:ext cx="4883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22/33.5”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3DA6E59F-0250-36A9-1D54-1294AC6643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29549" y="912030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319204"/>
              </p:ext>
            </p:extLst>
          </p:nvPr>
        </p:nvGraphicFramePr>
        <p:xfrm>
          <a:off x="425450" y="5440858"/>
          <a:ext cx="6428103" cy="4208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4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7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9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9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88950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FC069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0805">
                        <a:lnSpc>
                          <a:spcPts val="70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ROUND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TOPS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FC070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652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COVER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05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TABLES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SQUARE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2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TOPS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815"/>
                        </a:lnSpc>
                        <a:tabLst>
                          <a:tab pos="548005" algn="l"/>
                          <a:tab pos="992505" algn="l"/>
                        </a:tabLst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W:45”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D:45”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H:22”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ts val="815"/>
                        </a:lnSpc>
                        <a:tabLst>
                          <a:tab pos="553720" algn="l"/>
                          <a:tab pos="998219" algn="l"/>
                        </a:tabLst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W:43”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D:43”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H:23.5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B w="12700">
                      <a:solidFill>
                        <a:srgbClr val="55677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96520" marR="1457960">
                        <a:lnSpc>
                          <a:spcPct val="100000"/>
                        </a:lnSpc>
                      </a:pPr>
                      <a:r>
                        <a:rPr sz="1400" b="1" spc="-125">
                          <a:solidFill>
                            <a:srgbClr val="6D6E71"/>
                          </a:solidFill>
                          <a:latin typeface="Book Antiqua"/>
                          <a:cs typeface="Book Antiqua"/>
                        </a:rPr>
                        <a:t>NO</a:t>
                      </a:r>
                      <a:r>
                        <a:rPr sz="1400" b="1" spc="-10">
                          <a:solidFill>
                            <a:srgbClr val="6D6E71"/>
                          </a:solidFill>
                          <a:latin typeface="Book Antiqua"/>
                          <a:cs typeface="Book Antiqua"/>
                        </a:rPr>
                        <a:t> IMAGE </a:t>
                      </a:r>
                      <a:r>
                        <a:rPr sz="1400" b="1" spc="-100">
                          <a:solidFill>
                            <a:srgbClr val="6D6E71"/>
                          </a:solidFill>
                          <a:latin typeface="Book Antiqua"/>
                          <a:cs typeface="Book Antiqua"/>
                        </a:rPr>
                        <a:t>AVAILABLE</a:t>
                      </a:r>
                      <a:endParaRPr sz="1400">
                        <a:latin typeface="Book Antiqua"/>
                        <a:cs typeface="Book Antiqua"/>
                      </a:endParaRPr>
                    </a:p>
                  </a:txBody>
                  <a:tcPr marL="0" marR="0" marT="0" marB="0">
                    <a:lnT w="12700">
                      <a:solidFill>
                        <a:srgbClr val="55677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500380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FC094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02870">
                        <a:lnSpc>
                          <a:spcPts val="819"/>
                        </a:lnSpc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REC.</a:t>
                      </a:r>
                      <a:r>
                        <a:rPr sz="700" spc="-1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COVER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102235" marR="1170305">
                        <a:lnSpc>
                          <a:spcPts val="800"/>
                        </a:lnSpc>
                        <a:spcBef>
                          <a:spcPts val="40"/>
                        </a:spcBef>
                        <a:tabLst>
                          <a:tab pos="560070" algn="l"/>
                          <a:tab pos="1003935" algn="l"/>
                        </a:tabLst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RECTANGULAR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FIRE</a:t>
                      </a:r>
                      <a:r>
                        <a:rPr sz="700" spc="-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TABLES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W:49”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D:37”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H:22”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R w="12700">
                      <a:solidFill>
                        <a:srgbClr val="556777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FC018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>
                    <a:lnL w="12700">
                      <a:solidFill>
                        <a:srgbClr val="556777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6520" marR="1415415">
                        <a:lnSpc>
                          <a:spcPts val="800"/>
                        </a:lnSpc>
                        <a:spcBef>
                          <a:spcPts val="5"/>
                        </a:spcBef>
                      </a:pP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MARKET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r>
                        <a:rPr sz="700" spc="5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FITS: MARKET 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UMBRELLA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  <a:p>
                      <a:pPr marL="96520">
                        <a:lnSpc>
                          <a:spcPts val="780"/>
                        </a:lnSpc>
                        <a:tabLst>
                          <a:tab pos="553720" algn="l"/>
                          <a:tab pos="998219" algn="l"/>
                        </a:tabLst>
                      </a:pP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W:14”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D: </a:t>
                      </a:r>
                      <a:r>
                        <a:rPr sz="700" spc="-25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14”</a:t>
                      </a:r>
                      <a:r>
                        <a:rPr sz="70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	</a:t>
                      </a:r>
                      <a:r>
                        <a:rPr sz="700" spc="-10">
                          <a:solidFill>
                            <a:srgbClr val="6D6E71"/>
                          </a:solidFill>
                          <a:latin typeface="Century Gothic"/>
                          <a:cs typeface="Century Gothic"/>
                        </a:rPr>
                        <a:t>H:64”</a:t>
                      </a:r>
                      <a:endParaRPr sz="7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293" y="5591137"/>
            <a:ext cx="1314834" cy="12408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684" y="5691149"/>
            <a:ext cx="1484783" cy="11898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016" y="7691580"/>
            <a:ext cx="1388387" cy="124060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55317" y="356520"/>
            <a:ext cx="32727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1435" algn="l"/>
              </a:tabLst>
            </a:pPr>
            <a:r>
              <a:rPr spc="315">
                <a:solidFill>
                  <a:srgbClr val="556777"/>
                </a:solidFill>
              </a:rPr>
              <a:t>DEEP</a:t>
            </a:r>
            <a:r>
              <a:rPr>
                <a:solidFill>
                  <a:srgbClr val="556777"/>
                </a:solidFill>
              </a:rPr>
              <a:t>	</a:t>
            </a:r>
            <a:r>
              <a:rPr spc="370">
                <a:solidFill>
                  <a:srgbClr val="556777"/>
                </a:solidFill>
              </a:rPr>
              <a:t>SEATING </a:t>
            </a:r>
          </a:p>
        </p:txBody>
      </p:sp>
      <p:sp>
        <p:nvSpPr>
          <p:cNvPr id="7" name="object 7"/>
          <p:cNvSpPr/>
          <p:nvPr/>
        </p:nvSpPr>
        <p:spPr>
          <a:xfrm>
            <a:off x="914400" y="45720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556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6000" y="522637"/>
            <a:ext cx="1377950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spc="65">
                <a:solidFill>
                  <a:srgbClr val="FFFFFF"/>
                </a:solidFill>
                <a:latin typeface="Book Antiqua"/>
                <a:cs typeface="Book Antiqua"/>
              </a:rPr>
              <a:t>FURNITURE </a:t>
            </a:r>
            <a:r>
              <a:rPr sz="1600" b="1" spc="55">
                <a:solidFill>
                  <a:srgbClr val="FFFFFF"/>
                </a:solidFill>
                <a:latin typeface="Book Antiqua"/>
                <a:cs typeface="Book Antiqua"/>
              </a:rPr>
              <a:t>COVERS 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46140" y="3776726"/>
            <a:ext cx="31819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90">
                <a:solidFill>
                  <a:srgbClr val="556777"/>
                </a:solidFill>
                <a:latin typeface="Century Gothic"/>
                <a:cs typeface="Century Gothic"/>
              </a:rPr>
              <a:t>ACCESSORIES </a:t>
            </a:r>
            <a:endParaRPr sz="3000">
              <a:latin typeface="Century Gothic"/>
              <a:cs typeface="Century Gothic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116" y="1526198"/>
            <a:ext cx="1314204" cy="123841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01700" y="2872658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FC139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8900" y="2872658"/>
            <a:ext cx="121602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4508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CABO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45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DEGREE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CORNER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275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518795" algn="l"/>
                <a:tab pos="951230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63”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35”</a:t>
            </a:r>
            <a:endParaRPr sz="70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4405" y="1314996"/>
            <a:ext cx="5939790" cy="2062480"/>
            <a:chOff x="914405" y="1314996"/>
            <a:chExt cx="5939790" cy="2062480"/>
          </a:xfrm>
        </p:grpSpPr>
        <p:sp>
          <p:nvSpPr>
            <p:cNvPr id="14" name="object 14"/>
            <p:cNvSpPr/>
            <p:nvPr/>
          </p:nvSpPr>
          <p:spPr>
            <a:xfrm>
              <a:off x="3897853" y="1314996"/>
              <a:ext cx="0" cy="2057400"/>
            </a:xfrm>
            <a:custGeom>
              <a:avLst/>
              <a:gdLst/>
              <a:ahLst/>
              <a:cxnLst/>
              <a:rect l="l" t="t" r="r" b="b"/>
              <a:pathLst>
                <a:path h="2057400">
                  <a:moveTo>
                    <a:pt x="0" y="0"/>
                  </a:moveTo>
                  <a:lnTo>
                    <a:pt x="0" y="205740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4405" y="3371105"/>
              <a:ext cx="5939790" cy="0"/>
            </a:xfrm>
            <a:custGeom>
              <a:avLst/>
              <a:gdLst/>
              <a:ahLst/>
              <a:cxnLst/>
              <a:rect l="l" t="t" r="r" b="b"/>
              <a:pathLst>
                <a:path w="5939790">
                  <a:moveTo>
                    <a:pt x="59396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914400" y="3884665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4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5567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16000" y="3888634"/>
            <a:ext cx="1377950" cy="4724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spc="65">
                <a:solidFill>
                  <a:srgbClr val="FFFFFF"/>
                </a:solidFill>
                <a:latin typeface="Book Antiqua"/>
                <a:cs typeface="Book Antiqua"/>
              </a:rPr>
              <a:t>FURNITURE </a:t>
            </a:r>
            <a:r>
              <a:rPr sz="1600" b="1" spc="55">
                <a:solidFill>
                  <a:srgbClr val="FFFFFF"/>
                </a:solidFill>
                <a:latin typeface="Book Antiqua"/>
                <a:cs typeface="Book Antiqua"/>
              </a:rPr>
              <a:t>COVERS 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6E5483C-A88F-5697-B29C-020218061E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29600" y="349250"/>
            <a:ext cx="16014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60">
                <a:solidFill>
                  <a:srgbClr val="556777"/>
                </a:solidFill>
              </a:rPr>
              <a:t>TABLES 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21" y="1389329"/>
            <a:ext cx="1702981" cy="11898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293" y="1413611"/>
            <a:ext cx="1071662" cy="12141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807" y="5653988"/>
            <a:ext cx="1483689" cy="11656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941" y="5599086"/>
            <a:ext cx="1241612" cy="128732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21" y="7678376"/>
            <a:ext cx="1605668" cy="12133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960" y="7678376"/>
            <a:ext cx="1144155" cy="123760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03944" y="1308547"/>
            <a:ext cx="5963285" cy="8293100"/>
            <a:chOff x="903944" y="1308547"/>
            <a:chExt cx="5963285" cy="8293100"/>
          </a:xfrm>
        </p:grpSpPr>
        <p:sp>
          <p:nvSpPr>
            <p:cNvPr id="11" name="object 11"/>
            <p:cNvSpPr/>
            <p:nvPr/>
          </p:nvSpPr>
          <p:spPr>
            <a:xfrm>
              <a:off x="3889105" y="1308547"/>
              <a:ext cx="0" cy="8293100"/>
            </a:xfrm>
            <a:custGeom>
              <a:avLst/>
              <a:gdLst/>
              <a:ahLst/>
              <a:cxnLst/>
              <a:rect l="l" t="t" r="r" b="b"/>
              <a:pathLst>
                <a:path h="8293100">
                  <a:moveTo>
                    <a:pt x="0" y="0"/>
                  </a:moveTo>
                  <a:lnTo>
                    <a:pt x="0" y="8292655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05685" y="3371105"/>
              <a:ext cx="5961380" cy="0"/>
            </a:xfrm>
            <a:custGeom>
              <a:avLst/>
              <a:gdLst/>
              <a:ahLst/>
              <a:cxnLst/>
              <a:rect l="l" t="t" r="r" b="b"/>
              <a:pathLst>
                <a:path w="5961380">
                  <a:moveTo>
                    <a:pt x="0" y="0"/>
                  </a:moveTo>
                  <a:lnTo>
                    <a:pt x="5961024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7026" y="5447258"/>
              <a:ext cx="5939790" cy="0"/>
            </a:xfrm>
            <a:custGeom>
              <a:avLst/>
              <a:gdLst/>
              <a:ahLst/>
              <a:cxnLst/>
              <a:rect l="l" t="t" r="r" b="b"/>
              <a:pathLst>
                <a:path w="5939790">
                  <a:moveTo>
                    <a:pt x="59396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3944" y="7497960"/>
              <a:ext cx="5939790" cy="0"/>
            </a:xfrm>
            <a:custGeom>
              <a:avLst/>
              <a:gdLst/>
              <a:ahLst/>
              <a:cxnLst/>
              <a:rect l="l" t="t" r="r" b="b"/>
              <a:pathLst>
                <a:path w="5939790">
                  <a:moveTo>
                    <a:pt x="59396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888" y="3480752"/>
              <a:ext cx="1119130" cy="13598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3221" y="3546796"/>
              <a:ext cx="1241116" cy="128653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14322" y="2758947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FC010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1522" y="2758947"/>
            <a:ext cx="119189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33679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COFFEE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TRADITIONAL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44.5”</a:t>
            </a:r>
            <a:r>
              <a:rPr sz="700" spc="220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31”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23”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2605" y="2758947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FC011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09805" y="2758947"/>
            <a:ext cx="1314450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6192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ROUND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END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TRADITIONAL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27”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27”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23.75”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4604" y="9030467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FC044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61804" y="9030467"/>
            <a:ext cx="1287780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CABO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SQUARE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COFFEE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270, 275,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4302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32.5”</a:t>
            </a:r>
            <a:r>
              <a:rPr sz="700" spc="220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D: 32.5”</a:t>
            </a:r>
            <a:r>
              <a:rPr sz="700" spc="295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16.5”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2605" y="9030436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FC045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09805" y="9030436"/>
            <a:ext cx="119189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6032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CABO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SQUARE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END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270, 275,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4302</a:t>
            </a:r>
            <a:r>
              <a:rPr lang="en-US" sz="700" spc="-20">
                <a:solidFill>
                  <a:srgbClr val="6D6E71"/>
                </a:solidFill>
                <a:latin typeface="Century Gothic"/>
                <a:cs typeface="Century Gothic"/>
              </a:rPr>
              <a:t>, 2170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21”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21”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21”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4605" y="6949757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FC023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61805" y="6949757"/>
            <a:ext cx="119189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29235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MALIBU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COFFEE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260,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265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37”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37”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20”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52605" y="6949719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FC025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09805" y="6949719"/>
            <a:ext cx="11918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MALIBU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END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260, 265, 4331,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4345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461009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23”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8481" y="4923218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FC012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65681" y="4923218"/>
            <a:ext cx="1493520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30”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ROUND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BISTRO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/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DINING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TRADITIONAL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W:33”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30”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1622" y="4931847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FC013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08822" y="4931847"/>
            <a:ext cx="119189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7493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48”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ROUND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DINING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TRADITIONAL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51”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51”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32”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1DD75C36-EC9C-3611-D0F6-572CC4DC2D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33004" y="9322653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29600" y="349250"/>
            <a:ext cx="16014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60">
                <a:solidFill>
                  <a:srgbClr val="556777"/>
                </a:solidFill>
              </a:rPr>
              <a:t>TABLES 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601" y="1501644"/>
            <a:ext cx="1000979" cy="12134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761" y="1462248"/>
            <a:ext cx="1872280" cy="133518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5685" y="1314996"/>
            <a:ext cx="5961380" cy="4573905"/>
            <a:chOff x="905685" y="1314996"/>
            <a:chExt cx="5961380" cy="4573905"/>
          </a:xfrm>
        </p:grpSpPr>
        <p:sp>
          <p:nvSpPr>
            <p:cNvPr id="7" name="object 7"/>
            <p:cNvSpPr/>
            <p:nvPr/>
          </p:nvSpPr>
          <p:spPr>
            <a:xfrm>
              <a:off x="3879850" y="1314996"/>
              <a:ext cx="0" cy="4573905"/>
            </a:xfrm>
            <a:custGeom>
              <a:avLst/>
              <a:gdLst/>
              <a:ahLst/>
              <a:cxnLst/>
              <a:rect l="l" t="t" r="r" b="b"/>
              <a:pathLst>
                <a:path h="4573905">
                  <a:moveTo>
                    <a:pt x="0" y="0"/>
                  </a:moveTo>
                  <a:lnTo>
                    <a:pt x="0" y="4573739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5685" y="3371105"/>
              <a:ext cx="5961380" cy="0"/>
            </a:xfrm>
            <a:custGeom>
              <a:avLst/>
              <a:gdLst/>
              <a:ahLst/>
              <a:cxnLst/>
              <a:rect l="l" t="t" r="r" b="b"/>
              <a:pathLst>
                <a:path w="5961380">
                  <a:moveTo>
                    <a:pt x="0" y="0"/>
                  </a:moveTo>
                  <a:lnTo>
                    <a:pt x="5961024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61" y="3531040"/>
              <a:ext cx="1872280" cy="133518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04525" y="2870961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FC052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61725" y="2870961"/>
            <a:ext cx="1191895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WEDGE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END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260,265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270,275,3307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34”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18”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26”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66971" y="2870961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FC102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4171" y="2870961"/>
            <a:ext cx="126555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30734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COFFEE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6510,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6518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44”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14.5”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4534" y="4969192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FC140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1734" y="4969192"/>
            <a:ext cx="119189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33679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COFFEE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4331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264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29”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18”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75152D7-FEFE-D947-BEC3-6B13939804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0854" y="349250"/>
            <a:ext cx="28473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95">
                <a:solidFill>
                  <a:srgbClr val="556777"/>
                </a:solidFill>
              </a:rPr>
              <a:t>DINING/BAR 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208" y="1464310"/>
            <a:ext cx="924523" cy="13104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578" y="1500143"/>
            <a:ext cx="1240841" cy="128613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80" y="3582607"/>
            <a:ext cx="1069230" cy="13099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874" y="3546855"/>
            <a:ext cx="1021831" cy="133467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14400" y="1310878"/>
            <a:ext cx="5961380" cy="6212840"/>
            <a:chOff x="914400" y="1310878"/>
            <a:chExt cx="5961380" cy="6212840"/>
          </a:xfrm>
        </p:grpSpPr>
        <p:sp>
          <p:nvSpPr>
            <p:cNvPr id="9" name="object 9"/>
            <p:cNvSpPr/>
            <p:nvPr/>
          </p:nvSpPr>
          <p:spPr>
            <a:xfrm>
              <a:off x="3885120" y="1310878"/>
              <a:ext cx="0" cy="6212840"/>
            </a:xfrm>
            <a:custGeom>
              <a:avLst/>
              <a:gdLst/>
              <a:ahLst/>
              <a:cxnLst/>
              <a:rect l="l" t="t" r="r" b="b"/>
              <a:pathLst>
                <a:path h="6212840">
                  <a:moveTo>
                    <a:pt x="0" y="0"/>
                  </a:moveTo>
                  <a:lnTo>
                    <a:pt x="0" y="6212535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4400" y="3380680"/>
              <a:ext cx="5961380" cy="0"/>
            </a:xfrm>
            <a:custGeom>
              <a:avLst/>
              <a:gdLst/>
              <a:ahLst/>
              <a:cxnLst/>
              <a:rect l="l" t="t" r="r" b="b"/>
              <a:pathLst>
                <a:path w="5961380">
                  <a:moveTo>
                    <a:pt x="0" y="0"/>
                  </a:moveTo>
                  <a:lnTo>
                    <a:pt x="5961024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742" y="5456833"/>
              <a:ext cx="5939790" cy="0"/>
            </a:xfrm>
            <a:custGeom>
              <a:avLst/>
              <a:gdLst/>
              <a:ahLst/>
              <a:cxnLst/>
              <a:rect l="l" t="t" r="r" b="b"/>
              <a:pathLst>
                <a:path w="5939790">
                  <a:moveTo>
                    <a:pt x="5939688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5567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944" y="5604497"/>
              <a:ext cx="1117832" cy="13341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397" y="5638516"/>
              <a:ext cx="925399" cy="126490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13320" y="499427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FC040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0520" y="4994275"/>
            <a:ext cx="1427480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9209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DINING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SIDE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CHAIR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(ARMLESS)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260, 265, 270, 275, 4060,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951230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18.5”</a:t>
            </a:r>
            <a:r>
              <a:rPr sz="700" spc="220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23”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19/34.5”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61320" y="499427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FC046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18520" y="4994275"/>
            <a:ext cx="1501140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8547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FIXED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30”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BAR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STOOL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270, 275,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951230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18.5”</a:t>
            </a:r>
            <a:r>
              <a:rPr sz="700" spc="220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22.5”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28.5/46.5”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3320" y="289115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FC038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70520" y="2891155"/>
            <a:ext cx="188023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UNIVERSAL COUNTER HEIGHT SWIVEL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STOOL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260,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19.25/24.5”</a:t>
            </a:r>
            <a:r>
              <a:rPr sz="700" spc="37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30”</a:t>
            </a:r>
            <a:r>
              <a:rPr sz="700" spc="18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41.5”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61320" y="289115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FC039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18520" y="2891155"/>
            <a:ext cx="1477010" cy="33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DINING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CHAIR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ARMS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00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260, 265, 270, 275, 4060,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819"/>
              </a:lnSpc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24.5”</a:t>
            </a:r>
            <a:r>
              <a:rPr sz="700" spc="220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D: 25.5”</a:t>
            </a:r>
            <a:r>
              <a:rPr sz="700" spc="295">
                <a:solidFill>
                  <a:srgbClr val="6D6E71"/>
                </a:solidFill>
                <a:latin typeface="Century Gothic"/>
                <a:cs typeface="Century Gothic"/>
              </a:rPr>
              <a:t> 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23.5/35.5”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3312" y="704043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FC103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70512" y="7040435"/>
            <a:ext cx="84137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DINING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SIDE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CHAIR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20">
                <a:solidFill>
                  <a:srgbClr val="6D6E71"/>
                </a:solidFill>
                <a:latin typeface="Century Gothic"/>
                <a:cs typeface="Century Gothic"/>
              </a:rPr>
              <a:t>6510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20”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27”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09563" y="7243635"/>
            <a:ext cx="48831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H: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 21.5/35”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61282" y="7040435"/>
            <a:ext cx="28892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FC138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18482" y="7040435"/>
            <a:ext cx="1216025" cy="335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115570">
              <a:lnSpc>
                <a:spcPts val="800"/>
              </a:lnSpc>
              <a:spcBef>
                <a:spcPts val="160"/>
              </a:spcBef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UNIVERSAL</a:t>
            </a:r>
            <a:r>
              <a:rPr sz="7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42”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PUB</a:t>
            </a:r>
            <a:r>
              <a:rPr sz="7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 spc="-10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7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FITS: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415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80"/>
              </a:lnSpc>
              <a:tabLst>
                <a:tab pos="469265" algn="l"/>
                <a:tab pos="951230" algn="l"/>
              </a:tabLst>
            </a:pP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W: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36”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D: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36”</a:t>
            </a:r>
            <a:r>
              <a:rPr sz="700">
                <a:solidFill>
                  <a:srgbClr val="6D6E71"/>
                </a:solidFill>
                <a:latin typeface="Century Gothic"/>
                <a:cs typeface="Century Gothic"/>
              </a:rPr>
              <a:t>	H: </a:t>
            </a:r>
            <a:r>
              <a:rPr sz="700" spc="-25">
                <a:solidFill>
                  <a:srgbClr val="6D6E71"/>
                </a:solidFill>
                <a:latin typeface="Century Gothic"/>
                <a:cs typeface="Century Gothic"/>
              </a:rPr>
              <a:t>42”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E7FE607-3F5C-13E1-86B9-B49A8A8D20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634507" y="906780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5608-DCA0-0562-57ED-67EAE4D5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137" y="3656910"/>
            <a:ext cx="2241644" cy="2616101"/>
          </a:xfrm>
        </p:spPr>
        <p:txBody>
          <a:bodyPr/>
          <a:lstStyle/>
          <a:p>
            <a:r>
              <a:rPr lang="en-US"/>
              <a:t>Custom Furniture Covers</a:t>
            </a:r>
            <a:br>
              <a:rPr lang="en-US"/>
            </a:br>
            <a:r>
              <a:rPr lang="en-US" sz="2000"/>
              <a:t>Use our custom cover design tool to make any size protective cover.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3C679-F20D-B180-FAE7-86A205E502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AC52C-1F0D-58BB-89DC-53AFC342F5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136" y="6280448"/>
            <a:ext cx="2515112" cy="2515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0F823-0304-FDBD-17B3-17ADF3682F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71" y="4194562"/>
            <a:ext cx="4275238" cy="5778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C6976A-741C-E9F3-3487-5FA07CDAF9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015" y="476834"/>
            <a:ext cx="7511741" cy="30738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BB0140-BCA9-146C-001E-8E3C807B768B}"/>
              </a:ext>
            </a:extLst>
          </p:cNvPr>
          <p:cNvSpPr txBox="1"/>
          <p:nvPr/>
        </p:nvSpPr>
        <p:spPr>
          <a:xfrm>
            <a:off x="6365175" y="3194462"/>
            <a:ext cx="771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1972" y="1530350"/>
            <a:ext cx="6536055" cy="7203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7310" algn="ctr">
              <a:lnSpc>
                <a:spcPct val="100000"/>
              </a:lnSpc>
              <a:spcBef>
                <a:spcPts val="100"/>
              </a:spcBef>
              <a:tabLst>
                <a:tab pos="1885950" algn="l"/>
              </a:tabLst>
            </a:pPr>
            <a:r>
              <a:rPr sz="3000" u="sng" spc="37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  <a:latin typeface="Century Gothic"/>
                <a:cs typeface="Century Gothic"/>
              </a:rPr>
              <a:t>Limit</a:t>
            </a:r>
            <a:r>
              <a:rPr lang="en-US" sz="3000" u="sng" spc="37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  <a:latin typeface="Century Gothic"/>
                <a:cs typeface="Century Gothic"/>
              </a:rPr>
              <a:t>e</a:t>
            </a:r>
            <a:r>
              <a:rPr sz="3000" u="sng" spc="-6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  <a:latin typeface="Century Gothic"/>
                <a:cs typeface="Century Gothic"/>
              </a:rPr>
              <a:t>d</a:t>
            </a:r>
            <a:r>
              <a:rPr sz="3000" u="sng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  <a:latin typeface="Century Gothic"/>
                <a:cs typeface="Century Gothic"/>
              </a:rPr>
              <a:t>	</a:t>
            </a:r>
            <a:r>
              <a:rPr sz="3000" u="sng" spc="375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  <a:latin typeface="Century Gothic"/>
                <a:cs typeface="Century Gothic"/>
              </a:rPr>
              <a:t>Warranty </a:t>
            </a:r>
            <a:endParaRPr sz="3000">
              <a:latin typeface="Century Gothic"/>
              <a:cs typeface="Century Gothic"/>
            </a:endParaRPr>
          </a:p>
          <a:p>
            <a:pPr marL="12700" marR="564515">
              <a:lnSpc>
                <a:spcPct val="111100"/>
              </a:lnSpc>
              <a:spcBef>
                <a:spcPts val="75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manufactured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sold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err="1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International,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NCI,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err="1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Cape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Wicker,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Chicago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Wicker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(collectively,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“</a:t>
            </a:r>
            <a:r>
              <a:rPr sz="900" err="1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”)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subject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following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warranties: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Aluminum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Frames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Aluminum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Frames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free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defects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materials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workmanship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seven</a:t>
            </a:r>
            <a:endParaRPr sz="9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(7)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Damage 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frames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 welds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due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 improper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assembly,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improper use,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exposure 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water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endParaRPr sz="900">
              <a:latin typeface="Century Gothic"/>
              <a:cs typeface="Century Gothic"/>
            </a:endParaRPr>
          </a:p>
          <a:p>
            <a:pPr marL="12700" marR="441959">
              <a:lnSpc>
                <a:spcPct val="1111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sub-freezing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temperatures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(Therefore,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you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should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allow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water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to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accumulate inside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frames).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Moving/Adjustable</a:t>
            </a:r>
            <a:r>
              <a:rPr sz="1100" b="1" spc="9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Parts</a:t>
            </a:r>
            <a:endParaRPr sz="1100">
              <a:latin typeface="Century Gothic"/>
              <a:cs typeface="Century Gothic"/>
            </a:endParaRPr>
          </a:p>
          <a:p>
            <a:pPr marL="12700" marR="436880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hardware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used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woven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Recliners,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Swivel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Gliders,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Swivel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Rockers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moving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parts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and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accessories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free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defects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materials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workmanship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three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(3)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years.</a:t>
            </a:r>
            <a:r>
              <a:rPr sz="900" spc="2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User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Must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lubricate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device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BI-ANNUALLY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WD-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40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similar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 warranty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void.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Hardware 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non-woven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swivel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bases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adjustable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chaises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(1)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free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defects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materials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and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workmanship.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Resin</a:t>
            </a:r>
            <a:r>
              <a:rPr sz="1100" b="1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Wicker</a:t>
            </a:r>
            <a:endParaRPr sz="1100">
              <a:latin typeface="Century Gothic"/>
              <a:cs typeface="Century Gothic"/>
            </a:endParaRPr>
          </a:p>
          <a:p>
            <a:pPr marL="12700" marR="500380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Straps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and/or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wicker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weave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three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(3)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separation,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cracking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or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tearing.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Fading or discoloration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 the straps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and/or wicker weave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resulting from exposure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 sunlight or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other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elements,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oils,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spills,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fluids,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chemicals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addition,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resin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wicker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that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cut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sliced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customer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during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after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un-packaging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limited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Damage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caused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by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exposure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heat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flame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voids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Painted</a:t>
            </a:r>
            <a:r>
              <a:rPr sz="1100" b="1" spc="-3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endParaRPr sz="1100">
              <a:latin typeface="Century Gothic"/>
              <a:cs typeface="Century Gothic"/>
            </a:endParaRPr>
          </a:p>
          <a:p>
            <a:pPr marL="12700" marR="438784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peeling,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cracking,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blistering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three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(3)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provided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the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has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been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scratched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abraded.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Scratches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chips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resulting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normal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wear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tear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the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Fading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discoloration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result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exposure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to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sunlight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elements,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spills,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fluids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chemicals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Tabletops</a:t>
            </a:r>
            <a:endParaRPr sz="1100">
              <a:latin typeface="Century Gothic"/>
              <a:cs typeface="Century Gothic"/>
            </a:endParaRPr>
          </a:p>
          <a:p>
            <a:pPr marL="12700" marR="614045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include:</a:t>
            </a:r>
            <a:r>
              <a:rPr sz="900" spc="24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SIL/CALCIUM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SILICATE,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 TANGENT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MATERIAL, CERAMIC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GLASS, TEMPERED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GLASS,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CONCRETE,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DURABOARD,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PORCELAIN.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Century Gothic"/>
              <a:cs typeface="Century Gothic"/>
            </a:endParaRPr>
          </a:p>
          <a:p>
            <a:pPr marL="12700" marR="364490">
              <a:lnSpc>
                <a:spcPct val="111100"/>
              </a:lnSpc>
              <a:spcBef>
                <a:spcPts val="5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These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peeling,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cracking,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blistering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three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(3)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provided</a:t>
            </a:r>
            <a:r>
              <a:rPr sz="9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has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been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scratched,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chipped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shattered.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Scratches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chips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resulting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normal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wear</a:t>
            </a:r>
            <a:r>
              <a:rPr sz="9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tear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Fading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discoloration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result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exposure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sunlight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elements,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spills,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fluids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chemicals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limited warranty.</a:t>
            </a:r>
            <a:endParaRPr sz="9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  <a:spcBef>
                <a:spcPts val="750"/>
              </a:spcBef>
            </a:pPr>
            <a:endParaRPr sz="1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933" y="343725"/>
            <a:ext cx="50304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10">
                <a:solidFill>
                  <a:srgbClr val="685C52"/>
                </a:solidFill>
              </a:rPr>
              <a:t>NorthCape</a:t>
            </a:r>
            <a:endParaRPr sz="7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F9490-18C0-19BB-FF81-A70417CF79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715000" y="934701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41167"/>
            <a:ext cx="182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231F20"/>
                </a:solidFill>
                <a:latin typeface="Century Gothic"/>
                <a:cs typeface="Century Gothic"/>
              </a:rPr>
              <a:t>30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4600" y="346284"/>
            <a:ext cx="4678683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</a:t>
            </a:r>
            <a:br>
              <a:rPr lang="en-US" spc="-10">
                <a:solidFill>
                  <a:srgbClr val="6D6E71"/>
                </a:solidFill>
              </a:rPr>
            </a:br>
            <a:r>
              <a:rPr lang="en-US" spc="-10">
                <a:solidFill>
                  <a:srgbClr val="6D6E71"/>
                </a:solidFill>
              </a:rPr>
              <a:t>Tangent Arm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E999C-D699-B0E6-CF4D-0E2B80241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81" y="1330258"/>
            <a:ext cx="7327900" cy="286976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C77C52B-997C-6EAB-F4AA-1593B1C5C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11879" y="7216714"/>
            <a:ext cx="7322717" cy="26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CD324FC-22CF-71F6-AF2E-6E1C0207B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881" y="4273486"/>
            <a:ext cx="7322716" cy="28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3687CE-820C-F51C-1431-006627BF34F0}"/>
              </a:ext>
            </a:extLst>
          </p:cNvPr>
          <p:cNvSpPr txBox="1"/>
          <p:nvPr/>
        </p:nvSpPr>
        <p:spPr>
          <a:xfrm>
            <a:off x="2697861" y="6881636"/>
            <a:ext cx="254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with Canvas Navy Cushion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237B90-7F1A-5845-4451-88CE841D6056}"/>
              </a:ext>
            </a:extLst>
          </p:cNvPr>
          <p:cNvSpPr txBox="1"/>
          <p:nvPr/>
        </p:nvSpPr>
        <p:spPr>
          <a:xfrm>
            <a:off x="2697861" y="3890383"/>
            <a:ext cx="254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Seashell with Canvas Natural Cushion</a:t>
            </a:r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084E72-9F53-8D0E-803C-339876572A63}"/>
              </a:ext>
            </a:extLst>
          </p:cNvPr>
          <p:cNvSpPr txBox="1"/>
          <p:nvPr/>
        </p:nvSpPr>
        <p:spPr>
          <a:xfrm>
            <a:off x="2697860" y="9644390"/>
            <a:ext cx="2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Antique Mahogany with Canvas Granite Cushion</a:t>
            </a:r>
          </a:p>
          <a:p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CA1A8FE-A860-6F03-D5AB-4568C3B607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34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91845" y="1219200"/>
            <a:ext cx="6188710" cy="704250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000" b="1">
                <a:solidFill>
                  <a:srgbClr val="6D6E71"/>
                </a:solidFill>
                <a:latin typeface="Century Gothic"/>
                <a:cs typeface="Century Gothic"/>
              </a:rPr>
              <a:t>Cushions,</a:t>
            </a:r>
            <a:r>
              <a:rPr sz="1000" b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000" b="1">
                <a:solidFill>
                  <a:srgbClr val="6D6E71"/>
                </a:solidFill>
                <a:latin typeface="Century Gothic"/>
                <a:cs typeface="Century Gothic"/>
              </a:rPr>
              <a:t>Pillows</a:t>
            </a:r>
            <a:r>
              <a:rPr sz="1000" b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000" b="1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1000" b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000" b="1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1000" b="1" spc="-10">
                <a:solidFill>
                  <a:srgbClr val="6D6E71"/>
                </a:solidFill>
                <a:latin typeface="Century Gothic"/>
                <a:cs typeface="Century Gothic"/>
              </a:rPr>
              <a:t> Covers</a:t>
            </a:r>
            <a:endParaRPr sz="1000">
              <a:latin typeface="Century Gothic"/>
              <a:cs typeface="Century Gothic"/>
            </a:endParaRPr>
          </a:p>
          <a:p>
            <a:pPr marL="12700" marR="132080">
              <a:lnSpc>
                <a:spcPts val="1200"/>
              </a:lnSpc>
              <a:spcBef>
                <a:spcPts val="4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These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(1)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separation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seams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only.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Fading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or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discoloration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cushions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resulting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exposure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sunlight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 elements,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spills,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fluids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or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chemicals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23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Contact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your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dealer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information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regarding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specific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fabrics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such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Sunbrella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 err="1">
                <a:solidFill>
                  <a:srgbClr val="6D6E71"/>
                </a:solidFill>
                <a:latin typeface="Century Gothic"/>
                <a:cs typeface="Century Gothic"/>
              </a:rPr>
              <a:t>Belenos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Strap</a:t>
            </a:r>
            <a:r>
              <a:rPr sz="1100" b="1" spc="-3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Suspension</a:t>
            </a:r>
            <a:r>
              <a:rPr sz="1100" b="1" spc="-3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Seating</a:t>
            </a:r>
            <a:endParaRPr sz="1100">
              <a:latin typeface="Century Gothic"/>
              <a:cs typeface="Century Gothic"/>
            </a:endParaRPr>
          </a:p>
          <a:p>
            <a:pPr marL="12700" marR="8255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Strap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Suspension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Seating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three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(3)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separation,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tearing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loss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of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elasticity;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provided,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however,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that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only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suspension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seat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itself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will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replaced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terms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limited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 the entire frame.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Fading or discoloration 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 strap suspension seating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resulting from exposure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to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sunlight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elements,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spills,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fluids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chemicals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Umbrella</a:t>
            </a:r>
            <a:endParaRPr sz="1100">
              <a:latin typeface="Century Gothic"/>
              <a:cs typeface="Century Gothic"/>
            </a:endParaRPr>
          </a:p>
          <a:p>
            <a:pPr marL="12700" marR="92075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Umbrella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frames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(1)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manufacturers’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defects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only.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Umbrella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bases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(if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available)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Damage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umbrella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frames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sunlight,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wind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elements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Mixed Material Collections –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Non-Woven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include: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Upholstered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Century Gothic"/>
              <a:cs typeface="Century Gothic"/>
            </a:endParaRPr>
          </a:p>
          <a:p>
            <a:pPr marL="12700" marR="19050">
              <a:lnSpc>
                <a:spcPct val="1111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Aluminum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 and Poly Lumber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frames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non-woven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collections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free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defects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materials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and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workmanship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three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(3)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years.</a:t>
            </a:r>
            <a:r>
              <a:rPr sz="900" spc="22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Sling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seating,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err="1">
                <a:solidFill>
                  <a:srgbClr val="6D6E71"/>
                </a:solidFill>
                <a:latin typeface="Century Gothic"/>
                <a:cs typeface="Century Gothic"/>
              </a:rPr>
              <a:t>PolyFlex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upholstered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material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 period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(1)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separation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tearing.</a:t>
            </a:r>
            <a:endParaRPr lang="en-US" sz="900" spc="-10">
              <a:solidFill>
                <a:srgbClr val="6D6E71"/>
              </a:solidFill>
              <a:latin typeface="Century Gothic"/>
              <a:cs typeface="Century Gothic"/>
            </a:endParaRPr>
          </a:p>
          <a:p>
            <a:pPr marL="12700" marR="19050">
              <a:lnSpc>
                <a:spcPct val="111100"/>
              </a:lnSpc>
            </a:pPr>
            <a:endParaRPr lang="en-US" sz="900" spc="-10">
              <a:solidFill>
                <a:srgbClr val="6D6E71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100" b="1">
                <a:solidFill>
                  <a:srgbClr val="6D6E71"/>
                </a:solidFill>
                <a:latin typeface="Century Gothic"/>
                <a:cs typeface="Century Gothic"/>
              </a:rPr>
              <a:t>Sling Material Collections</a:t>
            </a:r>
            <a:endParaRPr lang="en-US" sz="11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950">
              <a:latin typeface="Century Gothic"/>
              <a:cs typeface="Century Gothic"/>
            </a:endParaRPr>
          </a:p>
          <a:p>
            <a:pPr marL="12700" marR="19050">
              <a:lnSpc>
                <a:spcPct val="111100"/>
              </a:lnSpc>
            </a:pP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Sling</a:t>
            </a: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seating</a:t>
            </a: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material</a:t>
            </a:r>
            <a:r>
              <a:rPr lang="en-US"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lang="en-US"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warrantied</a:t>
            </a: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lang="en-US"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 spc="-5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 period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(1)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separation</a:t>
            </a:r>
            <a:r>
              <a:rPr lang="en-US"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lang="en-US" sz="900">
                <a:solidFill>
                  <a:srgbClr val="6D6E71"/>
                </a:solidFill>
                <a:latin typeface="Century Gothic"/>
                <a:cs typeface="Century Gothic"/>
              </a:rPr>
              <a:t>or </a:t>
            </a:r>
            <a:r>
              <a:rPr lang="en-US" sz="900" spc="-10">
                <a:solidFill>
                  <a:srgbClr val="6D6E71"/>
                </a:solidFill>
                <a:latin typeface="Century Gothic"/>
                <a:cs typeface="Century Gothic"/>
              </a:rPr>
              <a:t>tearing.</a:t>
            </a:r>
          </a:p>
          <a:p>
            <a:pPr marL="12700" marR="19050">
              <a:lnSpc>
                <a:spcPct val="111100"/>
              </a:lnSpc>
            </a:pP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9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Teak/Natural </a:t>
            </a:r>
            <a:r>
              <a:rPr sz="1100" b="1" spc="-20">
                <a:solidFill>
                  <a:srgbClr val="6D6E71"/>
                </a:solidFill>
                <a:latin typeface="Century Gothic"/>
                <a:cs typeface="Century Gothic"/>
              </a:rPr>
              <a:t>Wood</a:t>
            </a:r>
            <a:endParaRPr sz="1100">
              <a:latin typeface="Century Gothic"/>
              <a:cs typeface="Century Gothic"/>
            </a:endParaRPr>
          </a:p>
          <a:p>
            <a:pPr marL="12700" marR="196850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FRAME: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err="1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extends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(1)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against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defects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workmanship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and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hardware.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Century Gothic"/>
              <a:cs typeface="Century Gothic"/>
            </a:endParaRPr>
          </a:p>
          <a:p>
            <a:pPr marL="12700" marR="98425">
              <a:lnSpc>
                <a:spcPct val="1111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FINISH: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You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choose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allow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your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wood/teak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weather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beautiful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silver-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gray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patina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treat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it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teak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cleaner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specifically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made 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wood/teak twice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 year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 preserve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wood/teak’s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golden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reason,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changes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finish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due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weathering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Century Gothic"/>
              <a:cs typeface="Century Gothic"/>
            </a:endParaRPr>
          </a:p>
          <a:p>
            <a:pPr marL="12700" marR="221615">
              <a:lnSpc>
                <a:spcPct val="1111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*CARE: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wood/teak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cleaned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using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cleaner,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lightly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sanded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600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higher)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0">
                <a:solidFill>
                  <a:srgbClr val="6D6E71"/>
                </a:solidFill>
                <a:latin typeface="Century Gothic"/>
                <a:cs typeface="Century Gothic"/>
              </a:rPr>
              <a:t>grit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sandpaper.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Leave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your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wood/teak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outside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year-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round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(under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furniture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cover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when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use)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store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 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COOL,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DRY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place during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winter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preserve 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wood’s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moisture.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wood/teak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should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never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oiled.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Oiling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natural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wood/teak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can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void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warranty.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Transit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200"/>
              </a:lnSpc>
              <a:spcBef>
                <a:spcPts val="20"/>
              </a:spcBef>
            </a:pPr>
            <a:r>
              <a:rPr sz="900" err="1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will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responsible 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shipping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 handling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charges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within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 North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American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continent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for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first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valid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claims.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After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first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year,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shipping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handling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charges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responsibility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 claimant. We do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 ship outside 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 North American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continent.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9561" y="349250"/>
            <a:ext cx="40500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8650" algn="l"/>
              </a:tabLst>
            </a:pPr>
            <a:r>
              <a:rPr u="sng" spc="37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Limite</a:t>
            </a:r>
            <a:r>
              <a:rPr u="sng" spc="-6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d</a:t>
            </a:r>
            <a:r>
              <a:rPr u="sng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	</a:t>
            </a:r>
            <a:r>
              <a:rPr u="sng" spc="375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Warranty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C3803-3B8C-37CB-5041-3F3B6A8B62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91972" y="1241241"/>
            <a:ext cx="6181725" cy="482981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1100" b="1" spc="-3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Exclusions</a:t>
            </a:r>
            <a:endParaRPr sz="1100">
              <a:latin typeface="Century Gothic"/>
              <a:cs typeface="Century Gothic"/>
            </a:endParaRPr>
          </a:p>
          <a:p>
            <a:pPr marL="12700" marR="67945">
              <a:lnSpc>
                <a:spcPts val="1200"/>
              </a:lnSpc>
              <a:spcBef>
                <a:spcPts val="20"/>
              </a:spcBef>
            </a:pP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following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covered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warranties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set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forth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above: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used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commercial,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contract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any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non-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residential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purposes;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which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clearance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items,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display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models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otherwise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purchased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on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an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“as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is”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basis;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damage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incurred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during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shipping;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Products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damaged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by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20">
                <a:solidFill>
                  <a:srgbClr val="6D6E71"/>
                </a:solidFill>
                <a:latin typeface="Century Gothic"/>
                <a:cs typeface="Century Gothic"/>
              </a:rPr>
              <a:t>acts</a:t>
            </a:r>
            <a:r>
              <a:rPr sz="900" i="1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nature,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vandalism,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animal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damage,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fire,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abuse,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lack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proper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care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maintenance,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improper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assembly,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improper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use;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fading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 discoloration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Product or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any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its components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resulting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exposure </a:t>
            </a:r>
            <a:r>
              <a:rPr sz="900" i="1" spc="-25">
                <a:solidFill>
                  <a:srgbClr val="6D6E71"/>
                </a:solidFill>
                <a:latin typeface="Century Gothic"/>
                <a:cs typeface="Century Gothic"/>
              </a:rPr>
              <a:t>to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sunlight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other natural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elements,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oils, spills,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fluids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 chemicals;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table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top against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breakage; hardware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against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corrosion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 rusting; buckling or splitting of tubing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resulting from exposure to water and freezing 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temperatures;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purchased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replacement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parts;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plastics. Also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excluded: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loss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use or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time,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inconvenience,</a:t>
            </a:r>
            <a:r>
              <a:rPr sz="900" i="1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money, 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travel,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packaging</a:t>
            </a:r>
            <a:r>
              <a:rPr sz="900" i="1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any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consequential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incidental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damages.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no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event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shall</a:t>
            </a:r>
            <a:r>
              <a:rPr sz="900" i="1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NorthCape’s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responsibility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i="1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exceed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value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i="1">
                <a:solidFill>
                  <a:srgbClr val="6D6E71"/>
                </a:solidFill>
                <a:latin typeface="Century Gothic"/>
                <a:cs typeface="Century Gothic"/>
              </a:rPr>
              <a:t>replacement</a:t>
            </a:r>
            <a:r>
              <a:rPr sz="900" i="1" spc="-10">
                <a:solidFill>
                  <a:srgbClr val="6D6E71"/>
                </a:solidFill>
                <a:latin typeface="Century Gothic"/>
                <a:cs typeface="Century Gothic"/>
              </a:rPr>
              <a:t> product.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100" b="1">
                <a:solidFill>
                  <a:srgbClr val="6D6E71"/>
                </a:solidFill>
                <a:latin typeface="Century Gothic"/>
                <a:cs typeface="Century Gothic"/>
              </a:rPr>
              <a:t>Proof of </a:t>
            </a:r>
            <a:r>
              <a:rPr sz="1100" b="1" spc="-10">
                <a:solidFill>
                  <a:srgbClr val="6D6E71"/>
                </a:solidFill>
                <a:latin typeface="Century Gothic"/>
                <a:cs typeface="Century Gothic"/>
              </a:rPr>
              <a:t>purchase</a:t>
            </a:r>
            <a:endParaRPr sz="1100">
              <a:latin typeface="Century Gothic"/>
              <a:cs typeface="Century Gothic"/>
            </a:endParaRPr>
          </a:p>
          <a:p>
            <a:pPr marL="12700" marR="125730">
              <a:lnSpc>
                <a:spcPts val="1200"/>
              </a:lnSpc>
              <a:spcBef>
                <a:spcPts val="20"/>
              </a:spcBef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forth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herein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only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made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favor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original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purchaser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only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purchased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one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our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authorized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retailers.</a:t>
            </a:r>
            <a:r>
              <a:rPr sz="900" spc="2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respect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50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forth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herein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transferable.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claims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must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submitted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dated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register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receipt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within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period,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directly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authorized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retailer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where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merchandise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purchased.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does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administrate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claims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directly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original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purchaser.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quality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control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purposes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verification,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requires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photographs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damaged/defected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item(s)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determine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nature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extent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damage/defect.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All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photographs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shall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submitted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at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customer’s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expense.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Century Gothic"/>
              <a:cs typeface="Century Gothic"/>
            </a:endParaRPr>
          </a:p>
          <a:p>
            <a:pPr marL="12700" marR="5080">
              <a:lnSpc>
                <a:spcPct val="1111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If</a:t>
            </a:r>
            <a:r>
              <a:rPr sz="900" spc="-1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product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manufactured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falls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terms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our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forth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above,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will repair or replace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 item, at our discretion,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at no charge. Where 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exact product is no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longer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available,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reserves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right to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substitute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similar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item.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Century Gothic"/>
              <a:cs typeface="Century Gothic"/>
            </a:endParaRPr>
          </a:p>
          <a:p>
            <a:pPr marL="12700" marR="231775">
              <a:lnSpc>
                <a:spcPct val="1111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MAKES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IMPLIED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MERCHANTABILITY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FITNESS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PARTICULAR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PURPOSE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ANY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WARRANTIES,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EXPRESS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IMPLIED, EXCEPT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OTHERWISE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SET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FORTH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ABOVE.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UNDER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NO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CIRCUMSTANCES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SHALL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NORTHCAPE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BE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LIABLE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INCIDENTAL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CONSEQUENTIAL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LOSSES,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DAMAGES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25">
                <a:solidFill>
                  <a:srgbClr val="6D6E71"/>
                </a:solidFill>
                <a:latin typeface="Century Gothic"/>
                <a:cs typeface="Century Gothic"/>
              </a:rPr>
              <a:t>OR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EXPENSES,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DIRECTLY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INDIRECTLY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ARISING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FROM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SALE,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HANDLING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OR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USE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PRODUCT.</a:t>
            </a:r>
            <a:endParaRPr sz="9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terms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of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this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limited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warranty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are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subject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to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change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>
                <a:solidFill>
                  <a:srgbClr val="6D6E71"/>
                </a:solidFill>
                <a:latin typeface="Century Gothic"/>
                <a:cs typeface="Century Gothic"/>
              </a:rPr>
              <a:t>without</a:t>
            </a:r>
            <a:r>
              <a:rPr sz="900" spc="-5">
                <a:solidFill>
                  <a:srgbClr val="6D6E71"/>
                </a:solidFill>
                <a:latin typeface="Century Gothic"/>
                <a:cs typeface="Century Gothic"/>
              </a:rPr>
              <a:t> </a:t>
            </a:r>
            <a:r>
              <a:rPr sz="900" spc="-10">
                <a:solidFill>
                  <a:srgbClr val="6D6E71"/>
                </a:solidFill>
                <a:latin typeface="Century Gothic"/>
                <a:cs typeface="Century Gothic"/>
              </a:rPr>
              <a:t>notice.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87456" y="349250"/>
            <a:ext cx="40500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8650" algn="l"/>
              </a:tabLst>
            </a:pPr>
            <a:r>
              <a:rPr u="sng" spc="370" err="1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Limite</a:t>
            </a:r>
            <a:r>
              <a:rPr lang="en-US" u="sng" spc="-38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 </a:t>
            </a:r>
            <a:r>
              <a:rPr u="sng" spc="-60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d</a:t>
            </a:r>
            <a:r>
              <a:rPr u="sng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	</a:t>
            </a:r>
            <a:r>
              <a:rPr u="sng" spc="375">
                <a:solidFill>
                  <a:srgbClr val="7B4E41"/>
                </a:solidFill>
                <a:uFill>
                  <a:solidFill>
                    <a:srgbClr val="7B4E41"/>
                  </a:solidFill>
                </a:uFill>
              </a:rPr>
              <a:t>Warranty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11A4C-CF9B-E4C7-6FE4-BA2CE1565E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62600" y="920623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B511E3-D046-7BAD-7E19-024143E0BC26}"/>
              </a:ext>
            </a:extLst>
          </p:cNvPr>
          <p:cNvSpPr txBox="1"/>
          <p:nvPr/>
        </p:nvSpPr>
        <p:spPr>
          <a:xfrm>
            <a:off x="136857" y="210240"/>
            <a:ext cx="2382162" cy="2406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Reduce Carbon Footprint</a:t>
            </a:r>
            <a:endParaRPr lang="en-US">
              <a:solidFill>
                <a:schemeClr val="bg1"/>
              </a:solidFill>
            </a:endParaRPr>
          </a:p>
          <a:p>
            <a:pPr marL="45720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Reengineered products to ship more efficiently, improved efficiency by up to 50% = fewer ocean containers = less transportation pollutants.</a:t>
            </a:r>
          </a:p>
          <a:p>
            <a:pPr marL="45720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40%+ of product we sell is MADE IN USA reducing travel distance and logistics pollutants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534AF-CBBE-5988-ABF1-A8392C9161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857921"/>
            <a:ext cx="3426216" cy="1083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444C4-26D8-2CF5-06B0-FC2DBF6F6B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000" y="2817518"/>
            <a:ext cx="5069124" cy="5011217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04461587-D3C5-4CBA-9FD7-291048B97623}"/>
              </a:ext>
            </a:extLst>
          </p:cNvPr>
          <p:cNvSpPr txBox="1"/>
          <p:nvPr/>
        </p:nvSpPr>
        <p:spPr>
          <a:xfrm>
            <a:off x="2133599" y="5029199"/>
            <a:ext cx="398299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>
                <a:solidFill>
                  <a:srgbClr val="FFFFFF"/>
                </a:solidFill>
                <a:latin typeface="Century Gothic"/>
                <a:cs typeface="Century Gothic"/>
              </a:rPr>
              <a:t>NorthCape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1700B-61A3-3BCE-553A-6E1BEF5A8061}"/>
              </a:ext>
            </a:extLst>
          </p:cNvPr>
          <p:cNvSpPr txBox="1"/>
          <p:nvPr/>
        </p:nvSpPr>
        <p:spPr>
          <a:xfrm>
            <a:off x="2646023" y="228600"/>
            <a:ext cx="2480354" cy="240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Reduce Packaging Waste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Smaller packing size.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Eliminated unnecessary material.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Reuse of packing material.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Use packing material made from recycled products</a:t>
            </a:r>
            <a:r>
              <a:rPr lang="en-US" sz="700">
                <a:solidFill>
                  <a:schemeClr val="bg1"/>
                </a:solidFill>
              </a:rPr>
              <a:t>.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7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C60C5-02A6-8F28-49B5-574A8272E4AB}"/>
              </a:ext>
            </a:extLst>
          </p:cNvPr>
          <p:cNvSpPr txBox="1"/>
          <p:nvPr/>
        </p:nvSpPr>
        <p:spPr>
          <a:xfrm>
            <a:off x="188304" y="7827936"/>
            <a:ext cx="2453943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Recyclable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Our Aluminum and HDPE materials are 100% recyclable.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Our Sunbrella solution dyed acrylic fabrics are 100% recyclable.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5687C1-D6EF-CC40-DE8A-088B4E164799}"/>
              </a:ext>
            </a:extLst>
          </p:cNvPr>
          <p:cNvSpPr txBox="1"/>
          <p:nvPr/>
        </p:nvSpPr>
        <p:spPr>
          <a:xfrm>
            <a:off x="4495800" y="7801371"/>
            <a:ext cx="2915562" cy="165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Recycled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Aluminum and HDPE materials we use have up to 95% post- consumer and post-industrial recycled content.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Facility recycling programs for paper, plastics, metals, fabrics, and foam materials.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B5B646-A07E-5351-5399-FB4FE0BB4B06}"/>
              </a:ext>
            </a:extLst>
          </p:cNvPr>
          <p:cNvSpPr txBox="1"/>
          <p:nvPr/>
        </p:nvSpPr>
        <p:spPr>
          <a:xfrm>
            <a:off x="5180966" y="210240"/>
            <a:ext cx="2230396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Reduce Product Waste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200">
                <a:solidFill>
                  <a:schemeClr val="bg1"/>
                </a:solidFill>
              </a:rPr>
              <a:t>We manufacture and sell products that have long lifespans, up to 10 times the lifespan of competitive products, diverting potential waste </a:t>
            </a:r>
            <a:r>
              <a:rPr lang="en-US" sz="1200" b="1">
                <a:solidFill>
                  <a:schemeClr val="bg1"/>
                </a:solidFill>
              </a:rPr>
              <a:t>from </a:t>
            </a:r>
            <a:r>
              <a:rPr lang="en-US" sz="1200">
                <a:solidFill>
                  <a:schemeClr val="bg1"/>
                </a:solidFill>
              </a:rPr>
              <a:t>landfills, incinerators etc.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CEDA78-13B6-626D-6C33-4EE62C29C4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329" y="8191350"/>
            <a:ext cx="1413069" cy="1381135"/>
          </a:xfrm>
          <a:prstGeom prst="rect">
            <a:avLst/>
          </a:prstGeom>
        </p:spPr>
      </p:pic>
      <p:pic>
        <p:nvPicPr>
          <p:cNvPr id="1028" name="Picture 4" descr="Plastic Lumber Manufacturers | HDPE Lumber Suppliers">
            <a:extLst>
              <a:ext uri="{FF2B5EF4-FFF2-40B4-BE49-F238E27FC236}">
                <a16:creationId xmlns:a16="http://schemas.microsoft.com/office/drawing/2014/main" id="{9D0D164E-CC1A-2FAB-3591-F786A843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550" y="9585672"/>
            <a:ext cx="1438626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D64C89-05C0-EE69-366F-CE2834BFF4D8}"/>
              </a:ext>
            </a:extLst>
          </p:cNvPr>
          <p:cNvSpPr txBox="1"/>
          <p:nvPr/>
        </p:nvSpPr>
        <p:spPr>
          <a:xfrm>
            <a:off x="3749343" y="9645134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>
                <a:solidFill>
                  <a:srgbClr val="FFFFFF"/>
                </a:solidFill>
                <a:latin typeface="Calibri" panose="020F0502020204030204" pitchFamily="34" charset="0"/>
              </a:rPr>
              <a:t>V202501</a:t>
            </a: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62C2B59-B116-E2A5-BED8-E0701C42E8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0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41167"/>
            <a:ext cx="182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231F20"/>
                </a:solidFill>
                <a:latin typeface="Century Gothic"/>
                <a:cs typeface="Century Gothic"/>
              </a:rPr>
              <a:t>30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9435" y="461170"/>
            <a:ext cx="4093848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</a:t>
            </a:r>
            <a:br>
              <a:rPr lang="en-US" spc="-10">
                <a:solidFill>
                  <a:srgbClr val="6D6E71"/>
                </a:solidFill>
              </a:rPr>
            </a:br>
            <a:r>
              <a:rPr lang="en-US" spc="-10">
                <a:solidFill>
                  <a:srgbClr val="6D6E71"/>
                </a:solidFill>
              </a:rPr>
              <a:t>Slat Panel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68642C-91CF-53DA-B08B-656DA78F0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214" y="1508988"/>
            <a:ext cx="7327900" cy="28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089CF9C-23CA-5CA5-608E-CE39BF757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214" y="4384490"/>
            <a:ext cx="7327900" cy="28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12BA7EE-1CF9-B609-4B60-B6A72BC9B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8454" y="7259991"/>
            <a:ext cx="731266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3422BE-251B-D309-35B1-8D3CC413E22F}"/>
              </a:ext>
            </a:extLst>
          </p:cNvPr>
          <p:cNvSpPr txBox="1"/>
          <p:nvPr/>
        </p:nvSpPr>
        <p:spPr>
          <a:xfrm>
            <a:off x="3099435" y="9571738"/>
            <a:ext cx="254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Seashell with Canvas Natural Cushion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5D4105-734E-0AC9-8673-57F0B2ACAC70}"/>
              </a:ext>
            </a:extLst>
          </p:cNvPr>
          <p:cNvSpPr txBox="1"/>
          <p:nvPr/>
        </p:nvSpPr>
        <p:spPr>
          <a:xfrm>
            <a:off x="2717926" y="4049222"/>
            <a:ext cx="294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Antique Mahogany with Canvas Granite Cushion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5F491E-AC0C-AF5D-F927-7749791E90FC}"/>
              </a:ext>
            </a:extLst>
          </p:cNvPr>
          <p:cNvSpPr txBox="1"/>
          <p:nvPr/>
        </p:nvSpPr>
        <p:spPr>
          <a:xfrm>
            <a:off x="3099435" y="6924723"/>
            <a:ext cx="254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with Cast Silver Cushion</a:t>
            </a:r>
          </a:p>
          <a:p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DEC2C37-6F1C-063A-5EFE-7F210B8A45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8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9341167"/>
            <a:ext cx="182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231F20"/>
                </a:solidFill>
                <a:latin typeface="Century Gothic"/>
                <a:cs typeface="Century Gothic"/>
              </a:rPr>
              <a:t>30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99435" y="461170"/>
            <a:ext cx="4093848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</a:t>
            </a:r>
            <a:br>
              <a:rPr lang="en-US" spc="-10">
                <a:solidFill>
                  <a:srgbClr val="6D6E71"/>
                </a:solidFill>
              </a:rPr>
            </a:br>
            <a:r>
              <a:rPr lang="en-US" spc="-10">
                <a:solidFill>
                  <a:srgbClr val="6D6E71"/>
                </a:solidFill>
              </a:rPr>
              <a:t>Fabric Panel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463550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ED272-9CA4-79EE-C9BC-4E59346B51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28" y="1330531"/>
            <a:ext cx="7170201" cy="282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F5E43-D846-227F-1979-6DBB95749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62" y="7032396"/>
            <a:ext cx="7170201" cy="2772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90E52-2DC5-BFB5-9FE5-0B47D3C27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27" y="4249760"/>
            <a:ext cx="7170202" cy="26384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5807BB-12CD-C860-FB61-39DF3F835989}"/>
              </a:ext>
            </a:extLst>
          </p:cNvPr>
          <p:cNvSpPr txBox="1"/>
          <p:nvPr/>
        </p:nvSpPr>
        <p:spPr>
          <a:xfrm>
            <a:off x="3099435" y="9543491"/>
            <a:ext cx="465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Antique Mahogany with Voyage Dune Panel and Canvas Granite Cushion</a:t>
            </a:r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7C8E59-4899-AD5F-06DF-6472D5FBC0C4}"/>
              </a:ext>
            </a:extLst>
          </p:cNvPr>
          <p:cNvSpPr txBox="1"/>
          <p:nvPr/>
        </p:nvSpPr>
        <p:spPr>
          <a:xfrm>
            <a:off x="371928" y="3908519"/>
            <a:ext cx="465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with Luxe Indigo Panel and Canvas Natural Cushion</a:t>
            </a:r>
          </a:p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3A138F-7847-3BED-53CB-9D8E26060B71}"/>
              </a:ext>
            </a:extLst>
          </p:cNvPr>
          <p:cNvSpPr txBox="1"/>
          <p:nvPr/>
        </p:nvSpPr>
        <p:spPr>
          <a:xfrm>
            <a:off x="385260" y="6640129"/>
            <a:ext cx="465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with Cast Silver Panel and Cast Silver Cushion</a:t>
            </a:r>
          </a:p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6E93939-93CE-DB99-E522-B7B9EB5B6A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2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967" y="9344238"/>
            <a:ext cx="18224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5">
                <a:solidFill>
                  <a:srgbClr val="231F20"/>
                </a:solidFill>
                <a:latin typeface="Century Gothic"/>
                <a:cs typeface="Century Gothic"/>
              </a:rPr>
              <a:t>30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2967" y="203121"/>
            <a:ext cx="4093848" cy="910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8130" algn="r">
              <a:lnSpc>
                <a:spcPts val="3460"/>
              </a:lnSpc>
              <a:spcBef>
                <a:spcPts val="100"/>
              </a:spcBef>
            </a:pPr>
            <a:r>
              <a:rPr lang="en-US" spc="-10">
                <a:solidFill>
                  <a:srgbClr val="6D6E71"/>
                </a:solidFill>
              </a:rPr>
              <a:t>6400 </a:t>
            </a:r>
            <a:br>
              <a:rPr lang="en-US" spc="-10">
                <a:solidFill>
                  <a:srgbClr val="6D6E71"/>
                </a:solidFill>
              </a:rPr>
            </a:br>
            <a:r>
              <a:rPr lang="en-US" spc="-10">
                <a:solidFill>
                  <a:srgbClr val="6D6E71"/>
                </a:solidFill>
              </a:rPr>
              <a:t>Rope Panel</a:t>
            </a:r>
            <a:endParaRPr spc="-10">
              <a:solidFill>
                <a:srgbClr val="6D6E71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344366"/>
            <a:ext cx="2474595" cy="628015"/>
          </a:xfrm>
          <a:custGeom>
            <a:avLst/>
            <a:gdLst/>
            <a:ahLst/>
            <a:cxnLst/>
            <a:rect l="l" t="t" r="r" b="b"/>
            <a:pathLst>
              <a:path w="2474595" h="628015">
                <a:moveTo>
                  <a:pt x="2474595" y="0"/>
                </a:moveTo>
                <a:lnTo>
                  <a:pt x="0" y="0"/>
                </a:lnTo>
                <a:lnTo>
                  <a:pt x="0" y="627888"/>
                </a:lnTo>
                <a:lnTo>
                  <a:pt x="2093595" y="627888"/>
                </a:lnTo>
                <a:lnTo>
                  <a:pt x="2474595" y="0"/>
                </a:lnTo>
                <a:close/>
              </a:path>
            </a:pathLst>
          </a:custGeom>
          <a:solidFill>
            <a:srgbClr val="002B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64008" y="4384490"/>
            <a:ext cx="10744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>
                <a:solidFill>
                  <a:srgbClr val="FFFFFF"/>
                </a:solidFill>
                <a:latin typeface="Century Gothic"/>
                <a:cs typeface="Century Gothic"/>
              </a:rPr>
              <a:t>Shown in Cast </a:t>
            </a:r>
            <a:r>
              <a:rPr sz="800" spc="-10">
                <a:solidFill>
                  <a:srgbClr val="FFFFFF"/>
                </a:solidFill>
                <a:latin typeface="Century Gothic"/>
                <a:cs typeface="Century Gothic"/>
              </a:rPr>
              <a:t>Breeze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24636" y="461170"/>
            <a:ext cx="16732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90">
                <a:solidFill>
                  <a:srgbClr val="FFFFFF"/>
                </a:solidFill>
                <a:latin typeface="Book Antiqua"/>
                <a:cs typeface="Book Antiqua"/>
              </a:rPr>
              <a:t>MIXED</a:t>
            </a:r>
            <a:r>
              <a:rPr sz="1600" b="1" spc="31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10">
                <a:solidFill>
                  <a:srgbClr val="FFFFFF"/>
                </a:solidFill>
                <a:latin typeface="Book Antiqua"/>
                <a:cs typeface="Book Antiqua"/>
              </a:rPr>
              <a:t>MEDIA ALUMINUM </a:t>
            </a:r>
            <a:endParaRPr sz="1600">
              <a:latin typeface="Book Antiqua"/>
              <a:cs typeface="Book Antiqua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FEA5B2E-9362-DA6A-6004-76AA702AE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90" y="1141360"/>
            <a:ext cx="6841420" cy="29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C4CCED98-D22B-41F9-EDE6-0720E1759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90" y="6955647"/>
            <a:ext cx="6841420" cy="28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CDED3DEC-8323-887D-827E-460FBFDDA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490" y="4196731"/>
            <a:ext cx="6859156" cy="262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AD0050-4807-C825-E7B9-06EF44274674}"/>
              </a:ext>
            </a:extLst>
          </p:cNvPr>
          <p:cNvSpPr txBox="1"/>
          <p:nvPr/>
        </p:nvSpPr>
        <p:spPr>
          <a:xfrm>
            <a:off x="632432" y="3840997"/>
            <a:ext cx="465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Antique Mahogany with Brown Rope and Cast Silver Cushion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CF849-10C2-0A41-180A-7B00CC41AAAC}"/>
              </a:ext>
            </a:extLst>
          </p:cNvPr>
          <p:cNvSpPr txBox="1"/>
          <p:nvPr/>
        </p:nvSpPr>
        <p:spPr>
          <a:xfrm>
            <a:off x="3048000" y="6540634"/>
            <a:ext cx="445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Coastal Gray with Gray Rope and Canvas Navy Cushion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B5AAD-114D-F876-CD71-0AC1CFCE517D}"/>
              </a:ext>
            </a:extLst>
          </p:cNvPr>
          <p:cNvSpPr txBox="1"/>
          <p:nvPr/>
        </p:nvSpPr>
        <p:spPr>
          <a:xfrm>
            <a:off x="1524000" y="952633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Seashell with Gray Rope and Canvas Natural Cushion</a:t>
            </a:r>
          </a:p>
          <a:p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B964EC0-CED0-0E73-D87A-F8B98807A5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467596" y="9354360"/>
            <a:ext cx="1787652" cy="502920"/>
          </a:xfrm>
        </p:spPr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9775</Words>
  <Application>Microsoft Office PowerPoint</Application>
  <PresentationFormat>Custom</PresentationFormat>
  <Paragraphs>2114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Book Antiqua</vt:lpstr>
      <vt:lpstr>Calibri</vt:lpstr>
      <vt:lpstr>Century Gothic</vt:lpstr>
      <vt:lpstr>Palatino Linotype</vt:lpstr>
      <vt:lpstr>Times New Roman</vt:lpstr>
      <vt:lpstr>Office Theme</vt:lpstr>
      <vt:lpstr>PowerPoint Presentation</vt:lpstr>
      <vt:lpstr>PowerPoint Presentation</vt:lpstr>
      <vt:lpstr>Contents</vt:lpstr>
      <vt:lpstr>6400 Customize</vt:lpstr>
      <vt:lpstr>6400 Bare Arm</vt:lpstr>
      <vt:lpstr>6400  Tangent Arm</vt:lpstr>
      <vt:lpstr>6400  Slat Panel</vt:lpstr>
      <vt:lpstr>6400  Fabric Panel</vt:lpstr>
      <vt:lpstr>6400  Rope Panel</vt:lpstr>
      <vt:lpstr>6400 White</vt:lpstr>
      <vt:lpstr>Ultra Leather</vt:lpstr>
      <vt:lpstr>High Back 6500</vt:lpstr>
      <vt:lpstr>6400 Deep Seating</vt:lpstr>
      <vt:lpstr>6400 Dining</vt:lpstr>
      <vt:lpstr>6400 Dining</vt:lpstr>
      <vt:lpstr>2676 Nassau </vt:lpstr>
      <vt:lpstr>2676 Nassau</vt:lpstr>
      <vt:lpstr>CHALFONTE  SEATING NC2685</vt:lpstr>
      <vt:lpstr>CHALFONTE  Deep Seating  </vt:lpstr>
      <vt:lpstr>CHALFONTE  Dining NC2685</vt:lpstr>
      <vt:lpstr>CHALFONTE - DINING  NC2685</vt:lpstr>
      <vt:lpstr>TUSCINO  NC2001</vt:lpstr>
      <vt:lpstr>PowerPoint Presentation</vt:lpstr>
      <vt:lpstr>Tuscino Cubes Available in 3 Sizes</vt:lpstr>
      <vt:lpstr>TUSCINO  NC2001</vt:lpstr>
      <vt:lpstr>PowerPoint Presentation</vt:lpstr>
      <vt:lpstr>PowerPoint Presentation</vt:lpstr>
      <vt:lpstr>BAINBRIDGE  NC275</vt:lpstr>
      <vt:lpstr>BAINBRIDGE  NC275</vt:lpstr>
      <vt:lpstr>EDGEWATER  NC6518</vt:lpstr>
      <vt:lpstr>EDGEWATER  NC6518</vt:lpstr>
      <vt:lpstr>GRAND STAFFORD NC4331</vt:lpstr>
      <vt:lpstr>Coordinating Universal Pieces are also available. GRAND STAFFORD NC4331</vt:lpstr>
      <vt:lpstr>LAKESIDE  NC4302</vt:lpstr>
      <vt:lpstr>LAKESIDE  NC4302</vt:lpstr>
      <vt:lpstr>SYDNEY NC5306</vt:lpstr>
      <vt:lpstr>SYDNEY NC5306</vt:lpstr>
      <vt:lpstr>PowerPoint Presentation</vt:lpstr>
      <vt:lpstr>FIRE TABLES  NC5314 &amp; NC5319</vt:lpstr>
      <vt:lpstr>PowerPoint Presentation</vt:lpstr>
      <vt:lpstr>Custom Cushions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SETS </vt:lpstr>
      <vt:lpstr>SETS </vt:lpstr>
      <vt:lpstr>SETS </vt:lpstr>
      <vt:lpstr>DEEP SEATING </vt:lpstr>
      <vt:lpstr>DEEP SEATING </vt:lpstr>
      <vt:lpstr>DEEP SEATING </vt:lpstr>
      <vt:lpstr>DEEP SEATING </vt:lpstr>
      <vt:lpstr>TABLES </vt:lpstr>
      <vt:lpstr>TABLES </vt:lpstr>
      <vt:lpstr>DINING/BAR </vt:lpstr>
      <vt:lpstr>Custom Furniture Covers Use our custom cover design tool to make any size protective cover.</vt:lpstr>
      <vt:lpstr>NorthCape</vt:lpstr>
      <vt:lpstr>Limited Warranty </vt:lpstr>
      <vt:lpstr>Limite d Warranty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NorthCape</dc:title>
  <dc:creator>Tom Murray</dc:creator>
  <cp:lastModifiedBy>Christian Padilla</cp:lastModifiedBy>
  <cp:revision>1</cp:revision>
  <cp:lastPrinted>2024-12-30T14:36:52Z</cp:lastPrinted>
  <dcterms:created xsi:type="dcterms:W3CDTF">2023-10-06T19:43:05Z</dcterms:created>
  <dcterms:modified xsi:type="dcterms:W3CDTF">2025-01-23T18:05:03Z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2023-03-17T00:00:00Z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2023-10-06T00:00:00Z</vt:filetime>
  </property>
  <property fmtid="{D5CDD505-2E9C-101B-9397-08002B2CF9AE}" pid="5" name="Producer">
    <vt:lpwstr>Adobe PDF Library 17.0</vt:lpwstr>
  </property>
</Properties>
</file>